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7" r:id="rId11"/>
    <p:sldId id="263" r:id="rId12"/>
    <p:sldId id="264" r:id="rId13"/>
    <p:sldId id="265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7" r:id="rId22"/>
    <p:sldId id="279" r:id="rId23"/>
    <p:sldId id="276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91" r:id="rId32"/>
    <p:sldId id="288" r:id="rId33"/>
    <p:sldId id="289" r:id="rId34"/>
    <p:sldId id="286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2" r:id="rId45"/>
    <p:sldId id="304" r:id="rId46"/>
    <p:sldId id="305" r:id="rId47"/>
    <p:sldId id="301" r:id="rId48"/>
    <p:sldId id="306" r:id="rId49"/>
    <p:sldId id="345" r:id="rId50"/>
    <p:sldId id="307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39" r:id="rId60"/>
    <p:sldId id="341" r:id="rId61"/>
    <p:sldId id="342" r:id="rId62"/>
    <p:sldId id="343" r:id="rId63"/>
    <p:sldId id="344" r:id="rId64"/>
    <p:sldId id="317" r:id="rId65"/>
    <p:sldId id="319" r:id="rId66"/>
    <p:sldId id="318" r:id="rId67"/>
    <p:sldId id="320" r:id="rId68"/>
    <p:sldId id="321" r:id="rId69"/>
    <p:sldId id="322" r:id="rId70"/>
    <p:sldId id="323" r:id="rId71"/>
    <p:sldId id="324" r:id="rId72"/>
    <p:sldId id="327" r:id="rId73"/>
    <p:sldId id="325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46" r:id="rId1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D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804209569957446E-2"/>
          <c:y val="4.3601112360954486E-2"/>
          <c:w val="0.91934963658389468"/>
          <c:h val="0.428912323459569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diamond"/>
            <c:size val="8"/>
            <c:spPr>
              <a:solidFill>
                <a:srgbClr val="FF0000"/>
              </a:solidFill>
            </c:spPr>
          </c:marker>
          <c:cat>
            <c:numRef>
              <c:f>Sheet1!$A$2:$A$24</c:f>
              <c:numCache>
                <c:formatCode>General</c:formatCode>
                <c:ptCount val="23"/>
              </c:numCache>
            </c:numRef>
          </c:cat>
          <c:val>
            <c:numRef>
              <c:f>Sheet1!$B$2:$B$24</c:f>
              <c:numCache>
                <c:formatCode>General</c:formatCode>
                <c:ptCount val="23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6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3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7</c:v>
                </c:pt>
                <c:pt idx="22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3C-489B-9A29-97E79AF69B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812608"/>
        <c:axId val="69814528"/>
      </c:lineChart>
      <c:catAx>
        <c:axId val="69812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69814528"/>
        <c:crosses val="autoZero"/>
        <c:auto val="1"/>
        <c:lblAlgn val="ctr"/>
        <c:lblOffset val="100"/>
        <c:noMultiLvlLbl val="0"/>
      </c:catAx>
      <c:valAx>
        <c:axId val="698145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en-IN"/>
            </a:pPr>
            <a:endParaRPr lang="en-US"/>
          </a:p>
        </c:txPr>
        <c:crossAx val="69812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5.png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wmf"/><Relationship Id="rId1" Type="http://schemas.openxmlformats.org/officeDocument/2006/relationships/image" Target="../media/image1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0.04808</cdr:x>
      <cdr:y>0.7381</cdr:y>
    </cdr:from>
    <cdr:to>
      <cdr:x>0.93269</cdr:x>
      <cdr:y>0.86001</cdr:y>
    </cdr:to>
    <cdr:pic>
      <cdr:nvPicPr>
        <cdr:cNvPr id="5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381000" y="2362200"/>
          <a:ext cx="7010400" cy="39017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E1003-E1E3-43CF-BF1A-91AECFB8FD7C}" type="datetimeFigureOut">
              <a:rPr lang="en-IN" smtClean="0"/>
              <a:pPr/>
              <a:t>18-08-2019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6AF62-988F-476A-A150-AD9B45F72BC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459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3C3EA5-BE0F-4364-B327-8963EBC0BF7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03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AD2ECC-5D1C-4D03-8CF3-E6242E25C2C6}" type="slidenum">
              <a:rPr kumimoji="0" lang="en-US" altLang="en-US" sz="1200" smtClean="0"/>
              <a:pPr/>
              <a:t>106</a:t>
            </a:fld>
            <a:endParaRPr kumimoji="0" lang="en-US" altLang="en-US" sz="120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0448894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80FF42-E4D3-4B11-8D05-845991CC71F0}" type="slidenum">
              <a:rPr kumimoji="0" lang="en-US" altLang="en-US" sz="1200" smtClean="0"/>
              <a:pPr/>
              <a:t>107</a:t>
            </a:fld>
            <a:endParaRPr kumimoji="0" lang="en-US" altLang="en-US" sz="120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8729424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0986ABB-9C9B-4329-BD6A-2927801606CB}" type="slidenum">
              <a:rPr kumimoji="0" lang="en-US" altLang="en-US" sz="1200" smtClean="0"/>
              <a:pPr/>
              <a:t>109</a:t>
            </a:fld>
            <a:endParaRPr kumimoji="0" lang="en-US" altLang="en-US" sz="1200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5434386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69C938B-222D-4C37-A83F-11FA4A06E8C6}" type="slidenum">
              <a:rPr kumimoji="0" lang="en-US" altLang="en-US" sz="1200" smtClean="0"/>
              <a:pPr/>
              <a:t>110</a:t>
            </a:fld>
            <a:endParaRPr kumimoji="0" lang="en-US" altLang="en-US" sz="1200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956428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EFEF24A-8331-4888-8E71-B8FBA25CE566}" type="slidenum">
              <a:rPr kumimoji="0" lang="en-US" altLang="en-US" sz="1200" smtClean="0"/>
              <a:pPr/>
              <a:t>111</a:t>
            </a:fld>
            <a:endParaRPr kumimoji="0" lang="en-US" altLang="en-US" sz="1200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078910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9E2444A-CEFF-40A0-B050-FAA3D5F23395}" type="slidenum">
              <a:rPr kumimoji="0" lang="en-US" altLang="en-US" sz="1200" smtClean="0"/>
              <a:pPr/>
              <a:t>112</a:t>
            </a:fld>
            <a:endParaRPr kumimoji="0" lang="en-US" altLang="en-US" sz="1200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7412463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50B9660-41C2-48B1-9AE0-92883DD4CEE3}" type="slidenum">
              <a:rPr kumimoji="0" lang="en-US" altLang="en-US" sz="1200" smtClean="0"/>
              <a:pPr/>
              <a:t>113</a:t>
            </a:fld>
            <a:endParaRPr kumimoji="0" lang="en-US" altLang="en-US" sz="1200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032072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9403E3B-BC95-4872-85DF-37060F392633}" type="slidenum">
              <a:rPr kumimoji="0" lang="en-US" altLang="en-US" sz="1200" smtClean="0"/>
              <a:pPr/>
              <a:t>114</a:t>
            </a:fld>
            <a:endParaRPr kumimoji="0" lang="en-US" altLang="en-US" sz="1200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324459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4B8F04B-2208-40B7-AD1F-3DCD7DFC900C}" type="slidenum">
              <a:rPr kumimoji="0" lang="en-US" altLang="en-US" sz="1200" smtClean="0"/>
              <a:pPr/>
              <a:t>115</a:t>
            </a:fld>
            <a:endParaRPr kumimoji="0" lang="en-US" altLang="en-US" sz="1200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379746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A5801E4-6218-4BCE-B3FF-5A78F5AA5B60}" type="slidenum">
              <a:rPr kumimoji="0" lang="en-US" altLang="en-US" sz="1200" smtClean="0"/>
              <a:pPr/>
              <a:t>116</a:t>
            </a:fld>
            <a:endParaRPr kumimoji="0" lang="en-US" altLang="en-US" sz="1200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5085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825C30C-0C60-4D77-96A3-A299284BBD18}" type="slidenum">
              <a:rPr kumimoji="0" lang="en-US" altLang="en-US" sz="1200" smtClean="0"/>
              <a:pPr/>
              <a:t>117</a:t>
            </a:fld>
            <a:endParaRPr kumimoji="0" lang="en-US" altLang="en-US" sz="1200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95917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84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34A1595-4C9D-4669-AD9D-0DBD7B13A4A6}" type="slidenum">
              <a:rPr kumimoji="0" lang="en-US" altLang="en-US" sz="1200" smtClean="0"/>
              <a:pPr/>
              <a:t>86</a:t>
            </a:fld>
            <a:endParaRPr kumimoji="0" lang="en-US" altLang="en-US" sz="120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197916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D55A304-347B-4A42-BCAA-47E4C63670A1}" type="slidenum">
              <a:rPr kumimoji="0" lang="en-US" altLang="en-US" sz="1200" smtClean="0"/>
              <a:pPr/>
              <a:t>88</a:t>
            </a:fld>
            <a:endParaRPr kumimoji="0" lang="en-US" altLang="en-US" sz="1200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4964377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93F8F25-FE1C-4BA8-8FB8-454141961982}" type="slidenum">
              <a:rPr kumimoji="0" lang="en-US" altLang="en-US" sz="1200" smtClean="0"/>
              <a:pPr/>
              <a:t>89</a:t>
            </a:fld>
            <a:endParaRPr kumimoji="0" lang="en-US" altLang="en-US" sz="1200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8668047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EDCCAFA-7BFB-4BB4-9C4A-6B0C5DA080B2}" type="slidenum">
              <a:rPr kumimoji="0" lang="en-US" altLang="en-US" sz="1200" smtClean="0"/>
              <a:pPr/>
              <a:t>90</a:t>
            </a:fld>
            <a:endParaRPr kumimoji="0" lang="en-US" altLang="en-US" sz="1200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685137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9A87DBB-8EC8-49DE-833A-1650F523E3B0}" type="slidenum">
              <a:rPr kumimoji="0" lang="en-US" altLang="en-US" sz="1200" smtClean="0"/>
              <a:pPr/>
              <a:t>92</a:t>
            </a:fld>
            <a:endParaRPr kumimoji="0" lang="en-US" altLang="en-US" sz="1200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79799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6AF62-988F-476A-A150-AD9B45F72BC6}" type="slidenum">
              <a:rPr lang="en-IN" smtClean="0"/>
              <a:pPr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9594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A6CC831-B872-4056-99D5-C8CA5A054CBC}" type="slidenum">
              <a:rPr kumimoji="0" lang="en-US" altLang="en-US" sz="1200" smtClean="0"/>
              <a:pPr/>
              <a:t>93</a:t>
            </a:fld>
            <a:endParaRPr kumimoji="0" lang="en-US" altLang="en-US" sz="120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3563261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CF0CC10-4948-43A5-9C01-AEA23CC061FA}" type="slidenum">
              <a:rPr kumimoji="0" lang="en-US" altLang="en-US" sz="1200" smtClean="0"/>
              <a:pPr/>
              <a:t>94</a:t>
            </a:fld>
            <a:endParaRPr kumimoji="0" lang="en-US" altLang="en-US" sz="1200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745580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EFBBB3B-F16F-4567-B9F3-444006517B66}" type="slidenum">
              <a:rPr kumimoji="0" lang="en-US" altLang="en-US" sz="1200" smtClean="0"/>
              <a:pPr/>
              <a:t>95</a:t>
            </a:fld>
            <a:endParaRPr kumimoji="0" lang="en-US" altLang="en-US" sz="1200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656104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5FA66C5-DE5B-4735-AB8C-13C21082C853}" type="slidenum">
              <a:rPr kumimoji="0" lang="en-US" altLang="en-US" sz="1200" smtClean="0"/>
              <a:pPr/>
              <a:t>96</a:t>
            </a:fld>
            <a:endParaRPr kumimoji="0" lang="en-US" altLang="en-US" sz="1200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9475856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5D796EE-765A-4298-A200-73F6738A66CA}" type="slidenum">
              <a:rPr kumimoji="0" lang="en-US" altLang="en-US" sz="1200" smtClean="0"/>
              <a:pPr/>
              <a:t>99</a:t>
            </a:fld>
            <a:endParaRPr kumimoji="0" lang="en-US" altLang="en-US" sz="120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093002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15828A6-903A-40D2-BE28-FE47C9EE95FD}" type="slidenum">
              <a:rPr kumimoji="0" lang="en-US" altLang="en-US" sz="1200" smtClean="0"/>
              <a:pPr/>
              <a:t>100</a:t>
            </a:fld>
            <a:endParaRPr kumimoji="0" lang="en-US" altLang="en-US" sz="1200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6552076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3E58A9A-7B5A-4AA9-A46B-F4B10A762E9C}" type="slidenum">
              <a:rPr kumimoji="0" lang="en-US" altLang="en-US" sz="1200" smtClean="0"/>
              <a:pPr/>
              <a:t>102</a:t>
            </a:fld>
            <a:endParaRPr kumimoji="0" lang="en-US" altLang="en-US" sz="120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416159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4F20BED-94B7-47F2-8EDA-E1E0F35EC843}" type="slidenum">
              <a:rPr kumimoji="0" lang="en-US" altLang="en-US" sz="1200" smtClean="0"/>
              <a:pPr/>
              <a:t>103</a:t>
            </a:fld>
            <a:endParaRPr kumimoji="0" lang="en-US" altLang="en-US" sz="1200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190289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B7DCA1-01E2-416A-B1B3-14FCACA37D88}" type="slidenum">
              <a:rPr kumimoji="0" lang="en-US" altLang="en-US" sz="1200" smtClean="0"/>
              <a:pPr/>
              <a:t>104</a:t>
            </a:fld>
            <a:endParaRPr kumimoji="0" lang="en-US" altLang="en-US" sz="120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872845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61243FA-D72B-470C-A33E-7626A5F7FDC8}" type="slidenum">
              <a:rPr kumimoji="0" lang="en-US" altLang="en-US" sz="1200" smtClean="0"/>
              <a:pPr/>
              <a:t>105</a:t>
            </a:fld>
            <a:endParaRPr kumimoji="0" lang="en-US" altLang="en-US" sz="120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63328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57598-A42C-440B-848C-8382C2D179AC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087E-AC24-41B1-B47B-5F2104489479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5176-7F83-40A0-A019-636711ADA860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3D070-0C08-4728-BDDA-3944C4E83932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93943-7937-4266-8FE4-2AF20A043415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98796-21F2-45E1-882E-1379B827902F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140D-FB84-40B3-BFF4-8C9E7D1BF187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A709D-517F-408C-BCB5-FEA925AC36E2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69759-63D4-47BD-9BF8-9C4F4CF8E3BE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FB02E-0705-4BC9-AA37-87E0F7F80532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4558-4202-4F2A-83CF-16AB965E5763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0ECF6-5F38-4883-85D3-FA9FAC1C75E8}" type="datetime1">
              <a:rPr lang="en-US" smtClean="0"/>
              <a:pPr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wmf"/><Relationship Id="rId4" Type="http://schemas.openxmlformats.org/officeDocument/2006/relationships/image" Target="../media/image118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24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w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04.xml"/><Relationship Id="rId7" Type="http://schemas.openxmlformats.org/officeDocument/2006/relationships/image" Target="../media/image13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33.png"/><Relationship Id="rId10" Type="http://schemas.openxmlformats.org/officeDocument/2006/relationships/image" Target="../media/image134.png"/><Relationship Id="rId4" Type="http://schemas.openxmlformats.org/officeDocument/2006/relationships/image" Target="../media/image132.png"/><Relationship Id="rId9" Type="http://schemas.openxmlformats.org/officeDocument/2006/relationships/image" Target="../media/image131.w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image" Target="../media/image135.wmf"/><Relationship Id="rId7" Type="http://schemas.openxmlformats.org/officeDocument/2006/relationships/image" Target="../media/image139.wm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wmf"/><Relationship Id="rId5" Type="http://schemas.openxmlformats.org/officeDocument/2006/relationships/image" Target="../media/image135.wmf"/><Relationship Id="rId4" Type="http://schemas.openxmlformats.org/officeDocument/2006/relationships/image" Target="../media/image144.wmf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108.xml"/><Relationship Id="rId7" Type="http://schemas.openxmlformats.org/officeDocument/2006/relationships/image" Target="../media/image133.png"/><Relationship Id="rId12" Type="http://schemas.openxmlformats.org/officeDocument/2006/relationships/image" Target="../media/image12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32.png"/><Relationship Id="rId11" Type="http://schemas.openxmlformats.org/officeDocument/2006/relationships/image" Target="../media/image130.wmf"/><Relationship Id="rId5" Type="http://schemas.openxmlformats.org/officeDocument/2006/relationships/image" Target="../media/image134.png"/><Relationship Id="rId10" Type="http://schemas.openxmlformats.org/officeDocument/2006/relationships/oleObject" Target="../embeddings/oleObject49.bin"/><Relationship Id="rId4" Type="http://schemas.openxmlformats.org/officeDocument/2006/relationships/image" Target="../media/image145.png"/><Relationship Id="rId9" Type="http://schemas.openxmlformats.org/officeDocument/2006/relationships/image" Target="../media/image131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wmf"/><Relationship Id="rId4" Type="http://schemas.openxmlformats.org/officeDocument/2006/relationships/image" Target="../media/image149.w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8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9.png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2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5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1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9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4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5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7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9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30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oleObject" Target="../embeddings/oleObject31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62.png"/><Relationship Id="rId4" Type="http://schemas.openxmlformats.org/officeDocument/2006/relationships/oleObject" Target="../embeddings/oleObject32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oleObject" Target="../embeddings/oleObject34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36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notesSlide" Target="../notesSlides/notesSlide73.xml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7.png"/><Relationship Id="rId5" Type="http://schemas.openxmlformats.org/officeDocument/2006/relationships/image" Target="../media/image75.wmf"/><Relationship Id="rId4" Type="http://schemas.openxmlformats.org/officeDocument/2006/relationships/oleObject" Target="../embeddings/oleObject37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2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79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84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42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44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wmf"/><Relationship Id="rId5" Type="http://schemas.openxmlformats.org/officeDocument/2006/relationships/image" Target="../media/image102.png"/><Relationship Id="rId4" Type="http://schemas.openxmlformats.org/officeDocument/2006/relationships/image" Target="../media/image93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657600"/>
            <a:ext cx="9144000" cy="274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60638"/>
            <a:ext cx="9144000" cy="1219200"/>
          </a:xfrm>
          <a:solidFill>
            <a:schemeClr val="accent2"/>
          </a:solidFill>
        </p:spPr>
        <p:txBody>
          <a:bodyPr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dirty="0" smtClean="0">
                <a:solidFill>
                  <a:schemeClr val="bg1"/>
                </a:solidFill>
              </a:rPr>
              <a:t>Image Enhancement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292" name="Subtitle 2"/>
          <p:cNvSpPr>
            <a:spLocks noGrp="1"/>
          </p:cNvSpPr>
          <p:nvPr>
            <p:ph type="subTitle" idx="1"/>
          </p:nvPr>
        </p:nvSpPr>
        <p:spPr>
          <a:xfrm>
            <a:off x="533400" y="4038600"/>
            <a:ext cx="6934200" cy="17526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Dr. </a:t>
            </a:r>
            <a:r>
              <a:rPr lang="en-US" dirty="0" err="1" smtClean="0">
                <a:solidFill>
                  <a:schemeClr val="bg1"/>
                </a:solidFill>
              </a:rPr>
              <a:t>Ratnakar</a:t>
            </a:r>
            <a:r>
              <a:rPr lang="en-US" dirty="0" smtClean="0">
                <a:solidFill>
                  <a:schemeClr val="bg1"/>
                </a:solidFill>
              </a:rPr>
              <a:t> Dash</a:t>
            </a:r>
          </a:p>
          <a:p>
            <a:pPr eaLnBrk="1" hangingPunct="1"/>
            <a:r>
              <a:rPr lang="en-US" sz="2400" smtClean="0">
                <a:solidFill>
                  <a:schemeClr val="bg1"/>
                </a:solidFill>
              </a:rPr>
              <a:t>CSE </a:t>
            </a:r>
            <a:r>
              <a:rPr lang="en-US" sz="2400" dirty="0" smtClean="0">
                <a:solidFill>
                  <a:schemeClr val="bg1"/>
                </a:solidFill>
              </a:rPr>
              <a:t>Dept. of NIT Rourkela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2590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617220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295" name="Picture 6" descr="nit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475" y="6221413"/>
            <a:ext cx="5889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Identity Function (or Lazy man operation)</a:t>
            </a:r>
            <a:endParaRPr lang="en-IN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/>
              <a:t>An </a:t>
            </a:r>
            <a:r>
              <a:rPr lang="en-US" sz="2200" dirty="0" smtClean="0"/>
              <a:t>original image </a:t>
            </a:r>
            <a:r>
              <a:rPr lang="en-US" sz="2200" dirty="0"/>
              <a:t>with gray level in the range  </a:t>
            </a:r>
            <a:r>
              <a:rPr lang="en-US" sz="2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[0, L-1]</a:t>
            </a:r>
            <a:r>
              <a:rPr lang="en-US" sz="2200" dirty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Identity transformation :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 =T (r) = r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ct val="90000"/>
              </a:lnSpc>
              <a:buNone/>
              <a:defRPr/>
            </a:pP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Absolutely no effect on the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visual quality of the image.</a:t>
            </a: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" name="Group 19"/>
          <p:cNvGrpSpPr/>
          <p:nvPr/>
        </p:nvGrpSpPr>
        <p:grpSpPr>
          <a:xfrm>
            <a:off x="5671699" y="3248926"/>
            <a:ext cx="2908970" cy="2857650"/>
            <a:chOff x="5840016" y="2764258"/>
            <a:chExt cx="2908970" cy="2857650"/>
          </a:xfrm>
        </p:grpSpPr>
        <p:grpSp>
          <p:nvGrpSpPr>
            <p:cNvPr id="15" name="Group 14"/>
            <p:cNvGrpSpPr/>
            <p:nvPr/>
          </p:nvGrpSpPr>
          <p:grpSpPr>
            <a:xfrm>
              <a:off x="5840016" y="2764258"/>
              <a:ext cx="2908970" cy="2857650"/>
              <a:chOff x="5370387" y="3222535"/>
              <a:chExt cx="2908970" cy="285765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867400" y="3581400"/>
                <a:ext cx="2149475" cy="2057400"/>
                <a:chOff x="2743199" y="3048000"/>
                <a:chExt cx="2149475" cy="2057400"/>
              </a:xfrm>
            </p:grpSpPr>
            <p:sp>
              <p:nvSpPr>
                <p:cNvPr id="7" name="Line 4"/>
                <p:cNvSpPr>
                  <a:spLocks noChangeShapeType="1"/>
                </p:cNvSpPr>
                <p:nvPr/>
              </p:nvSpPr>
              <p:spPr bwMode="auto">
                <a:xfrm>
                  <a:off x="2743199" y="5105400"/>
                  <a:ext cx="214947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2743199" y="3048000"/>
                  <a:ext cx="0" cy="2057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7371556" y="5689600"/>
                <a:ext cx="48122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dirty="0" smtClean="0">
                    <a:latin typeface="Times New Roman" pitchFamily="18" charset="0"/>
                  </a:rPr>
                  <a:t>L-1</a:t>
                </a:r>
                <a:endParaRPr lang="en-US" altLang="zh-CN" sz="1600" dirty="0">
                  <a:latin typeface="Times New Roman" pitchFamily="18" charset="0"/>
                </a:endParaRPr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auto">
              <a:xfrm>
                <a:off x="5695156" y="5680075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 smtClean="0">
                    <a:latin typeface="Times New Roman" pitchFamily="18" charset="0"/>
                  </a:rPr>
                  <a:t>0</a:t>
                </a:r>
                <a:endParaRPr lang="en-US" altLang="zh-CN" sz="2000" dirty="0">
                  <a:latin typeface="Times New Roman" pitchFamily="18" charset="0"/>
                </a:endParaRPr>
              </a:p>
            </p:txBody>
          </p:sp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auto">
              <a:xfrm>
                <a:off x="5370387" y="3793123"/>
                <a:ext cx="48122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dirty="0" smtClean="0">
                    <a:latin typeface="Times New Roman" pitchFamily="18" charset="0"/>
                  </a:rPr>
                  <a:t>L-1</a:t>
                </a:r>
                <a:endParaRPr lang="en-US" altLang="zh-CN" sz="1600" dirty="0">
                  <a:latin typeface="Times New Roman" pitchFamily="18" charset="0"/>
                </a:endParaRPr>
              </a:p>
            </p:txBody>
          </p:sp>
          <p:sp>
            <p:nvSpPr>
              <p:cNvPr id="13" name="Text Box 5"/>
              <p:cNvSpPr txBox="1">
                <a:spLocks noChangeArrowheads="1"/>
              </p:cNvSpPr>
              <p:nvPr/>
            </p:nvSpPr>
            <p:spPr bwMode="auto">
              <a:xfrm>
                <a:off x="8009731" y="5434568"/>
                <a:ext cx="26962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5767599" y="3222535"/>
                <a:ext cx="28405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 smtClean="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endParaRPr lang="en-US" altLang="zh-CN" sz="2000" dirty="0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6321238" y="3513648"/>
              <a:ext cx="1676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7997638" y="3513648"/>
              <a:ext cx="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V="1">
              <a:off x="6349729" y="3499946"/>
              <a:ext cx="1676400" cy="1676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474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Smoothing Filters: Median Filtering (cont’d)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772400" cy="4114800"/>
          </a:xfrm>
        </p:spPr>
        <p:txBody>
          <a:bodyPr/>
          <a:lstStyle/>
          <a:p>
            <a:r>
              <a:rPr lang="en-US" altLang="en-US" smtClean="0"/>
              <a:t>Replace each pixel by the </a:t>
            </a:r>
            <a:r>
              <a:rPr lang="en-US" altLang="en-US" smtClean="0">
                <a:solidFill>
                  <a:srgbClr val="FFC000"/>
                </a:solidFill>
              </a:rPr>
              <a:t>median</a:t>
            </a:r>
            <a:r>
              <a:rPr lang="en-US" altLang="en-US" smtClean="0"/>
              <a:t> in a neighborhood around the pixel.</a:t>
            </a: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67000"/>
            <a:ext cx="6096000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09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Sharpening Filters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Unsharp masking</a:t>
            </a:r>
          </a:p>
          <a:p>
            <a:r>
              <a:rPr lang="en-US" altLang="en-US" smtClean="0"/>
              <a:t>High Boost filter</a:t>
            </a:r>
          </a:p>
          <a:p>
            <a:r>
              <a:rPr lang="en-US" altLang="en-US" smtClean="0"/>
              <a:t>Gradient (1</a:t>
            </a:r>
            <a:r>
              <a:rPr lang="en-US" altLang="en-US" baseline="30000" smtClean="0"/>
              <a:t>st</a:t>
            </a:r>
            <a:r>
              <a:rPr lang="en-US" altLang="en-US" smtClean="0"/>
              <a:t> derivative)</a:t>
            </a:r>
          </a:p>
          <a:p>
            <a:r>
              <a:rPr lang="en-US" altLang="en-US" smtClean="0"/>
              <a:t>Laplacian (2</a:t>
            </a:r>
            <a:r>
              <a:rPr lang="en-US" altLang="en-US" baseline="30000" smtClean="0"/>
              <a:t>nd</a:t>
            </a:r>
            <a:r>
              <a:rPr lang="en-US" altLang="en-US" smtClean="0"/>
              <a:t> derivative)</a:t>
            </a:r>
          </a:p>
          <a:p>
            <a:endParaRPr lang="en-US" altLang="en-US" smtClean="0"/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039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Sharpening Filters: </a:t>
            </a:r>
            <a:r>
              <a:rPr lang="en-US" altLang="en-US" smtClean="0">
                <a:solidFill>
                  <a:schemeClr val="accent2"/>
                </a:solidFill>
              </a:rPr>
              <a:t>Unsharp Masking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altLang="en-US" smtClean="0"/>
              <a:t>Obtain a sharp image by subtracting a lowpass filtered (i.e., smoothed) image from the original image:</a:t>
            </a:r>
          </a:p>
          <a:p>
            <a:endParaRPr lang="en-US" altLang="en-US" smtClean="0"/>
          </a:p>
          <a:p>
            <a:endParaRPr lang="en-US" altLang="en-US" smtClean="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76600"/>
            <a:ext cx="4876800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2469" name="Picture 7" descr="tut_usm_text-or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76800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8" descr="tut_usm_text-blu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876800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9" descr="tut_usm_text-mask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6172200" y="4876800"/>
            <a:ext cx="2133600" cy="68262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62472" name="Text Box 10"/>
          <p:cNvSpPr txBox="1">
            <a:spLocks noChangeArrowheads="1"/>
          </p:cNvSpPr>
          <p:nvPr/>
        </p:nvSpPr>
        <p:spPr bwMode="auto">
          <a:xfrm>
            <a:off x="2955925" y="4721225"/>
            <a:ext cx="3540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b="1"/>
              <a:t>-</a:t>
            </a:r>
          </a:p>
        </p:txBody>
      </p:sp>
      <p:sp>
        <p:nvSpPr>
          <p:cNvPr id="62473" name="Text Box 11"/>
          <p:cNvSpPr txBox="1">
            <a:spLocks noChangeArrowheads="1"/>
          </p:cNvSpPr>
          <p:nvPr/>
        </p:nvSpPr>
        <p:spPr bwMode="auto">
          <a:xfrm>
            <a:off x="5638800" y="4800600"/>
            <a:ext cx="473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b="1"/>
              <a:t>=</a:t>
            </a:r>
          </a:p>
        </p:txBody>
      </p:sp>
      <p:sp>
        <p:nvSpPr>
          <p:cNvPr id="62474" name="TextBox 1"/>
          <p:cNvSpPr txBox="1">
            <a:spLocks noChangeArrowheads="1"/>
          </p:cNvSpPr>
          <p:nvPr/>
        </p:nvSpPr>
        <p:spPr bwMode="auto">
          <a:xfrm>
            <a:off x="6629400" y="5624513"/>
            <a:ext cx="1479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(after contrast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enhancement)</a:t>
            </a:r>
          </a:p>
        </p:txBody>
      </p:sp>
    </p:spTree>
    <p:extLst>
      <p:ext uri="{BB962C8B-B14F-4D97-AF65-F5344CB8AC3E}">
        <p14:creationId xmlns:p14="http://schemas.microsoft.com/office/powerpoint/2010/main" val="33699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Sharpening Filters: </a:t>
            </a:r>
            <a:r>
              <a:rPr lang="en-US" altLang="en-US" smtClean="0">
                <a:solidFill>
                  <a:schemeClr val="accent2"/>
                </a:solidFill>
              </a:rPr>
              <a:t>High Boost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altLang="en-US" smtClean="0"/>
              <a:t>Image sharpening emphasizes edges but low frequency components are lost.</a:t>
            </a:r>
          </a:p>
          <a:p>
            <a:r>
              <a:rPr lang="en-US" altLang="en-US" b="1" smtClean="0"/>
              <a:t>High boost filter</a:t>
            </a:r>
            <a:r>
              <a:rPr lang="en-US" altLang="en-US" smtClean="0"/>
              <a:t>: amplify input image, then subtract a lowpass image.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783012"/>
            <a:ext cx="4724400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4517" name="Picture 7" descr="tut_usm_text-or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5410200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8" descr="tut_usm_text-mask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3931920" y="5410200"/>
            <a:ext cx="2133600" cy="68262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64519" name="Text Box 9"/>
          <p:cNvSpPr txBox="1">
            <a:spLocks noChangeArrowheads="1"/>
          </p:cNvSpPr>
          <p:nvPr/>
        </p:nvSpPr>
        <p:spPr bwMode="auto">
          <a:xfrm>
            <a:off x="350838" y="5486400"/>
            <a:ext cx="862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/>
              <a:t>(A-1)</a:t>
            </a:r>
          </a:p>
        </p:txBody>
      </p:sp>
      <p:sp>
        <p:nvSpPr>
          <p:cNvPr id="64520" name="Text Box 11"/>
          <p:cNvSpPr txBox="1">
            <a:spLocks noChangeArrowheads="1"/>
          </p:cNvSpPr>
          <p:nvPr/>
        </p:nvSpPr>
        <p:spPr bwMode="auto">
          <a:xfrm>
            <a:off x="3551238" y="5486400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/>
              <a:t>+</a:t>
            </a:r>
          </a:p>
        </p:txBody>
      </p:sp>
      <p:sp>
        <p:nvSpPr>
          <p:cNvPr id="64521" name="Text Box 12"/>
          <p:cNvSpPr txBox="1">
            <a:spLocks noChangeArrowheads="1"/>
          </p:cNvSpPr>
          <p:nvPr/>
        </p:nvSpPr>
        <p:spPr bwMode="auto">
          <a:xfrm>
            <a:off x="6218238" y="5486400"/>
            <a:ext cx="35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/>
              <a:t>=</a:t>
            </a:r>
          </a:p>
        </p:txBody>
      </p:sp>
      <p:pic>
        <p:nvPicPr>
          <p:cNvPr id="64522" name="Picture 13" descr="tut_usm_text-shar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5334000"/>
            <a:ext cx="21336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37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609600"/>
            <a:ext cx="7772400" cy="1143000"/>
          </a:xfrm>
        </p:spPr>
        <p:txBody>
          <a:bodyPr/>
          <a:lstStyle/>
          <a:p>
            <a:r>
              <a:rPr lang="en-US" altLang="en-US" sz="3200" smtClean="0"/>
              <a:t>Sharpening Filters: </a:t>
            </a:r>
            <a:r>
              <a:rPr lang="en-US" altLang="en-US" sz="3200" smtClean="0">
                <a:solidFill>
                  <a:schemeClr val="tx1"/>
                </a:solidFill>
              </a:rPr>
              <a:t>High Boost (</a:t>
            </a:r>
            <a:r>
              <a:rPr lang="en-US" altLang="en-US" sz="3200" smtClean="0"/>
              <a:t>cont’d)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altLang="en-US" smtClean="0"/>
              <a:t>If </a:t>
            </a:r>
            <a:r>
              <a:rPr lang="en-US" altLang="en-US" b="1" smtClean="0"/>
              <a:t>A=1</a:t>
            </a:r>
            <a:r>
              <a:rPr lang="en-US" altLang="en-US" smtClean="0"/>
              <a:t>, we get unsharp masking.</a:t>
            </a:r>
          </a:p>
          <a:p>
            <a:r>
              <a:rPr lang="en-US" altLang="en-US" smtClean="0"/>
              <a:t>If </a:t>
            </a:r>
            <a:r>
              <a:rPr lang="en-US" altLang="en-US" b="1" smtClean="0"/>
              <a:t>A&gt;1</a:t>
            </a:r>
            <a:r>
              <a:rPr lang="en-US" altLang="en-US" smtClean="0"/>
              <a:t>, part of the original image is </a:t>
            </a:r>
            <a:r>
              <a:rPr lang="en-US" altLang="en-US" smtClean="0">
                <a:solidFill>
                  <a:srgbClr val="FFC000"/>
                </a:solidFill>
              </a:rPr>
              <a:t>added back </a:t>
            </a:r>
            <a:r>
              <a:rPr lang="en-US" altLang="en-US" smtClean="0"/>
              <a:t>to the high pass filtered image.</a:t>
            </a:r>
          </a:p>
          <a:p>
            <a:r>
              <a:rPr lang="en-US" altLang="en-US" smtClean="0"/>
              <a:t>One way to implement high boost filtering is using the masks below:</a:t>
            </a:r>
          </a:p>
        </p:txBody>
      </p:sp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570412"/>
            <a:ext cx="365760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65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Sharpening Filters: </a:t>
            </a:r>
            <a:r>
              <a:rPr lang="en-US" altLang="en-US" sz="3200" smtClean="0">
                <a:solidFill>
                  <a:schemeClr val="tx1"/>
                </a:solidFill>
              </a:rPr>
              <a:t>High Boost </a:t>
            </a:r>
            <a:r>
              <a:rPr lang="en-US" altLang="en-US" sz="3200" smtClean="0"/>
              <a:t>(cont’d)</a:t>
            </a:r>
          </a:p>
        </p:txBody>
      </p:sp>
      <p:pic>
        <p:nvPicPr>
          <p:cNvPr id="6861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236220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861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114800"/>
            <a:ext cx="23622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8613" name="Text Box 15"/>
          <p:cNvSpPr txBox="1">
            <a:spLocks noChangeArrowheads="1"/>
          </p:cNvSpPr>
          <p:nvPr/>
        </p:nvSpPr>
        <p:spPr bwMode="auto">
          <a:xfrm>
            <a:off x="457200" y="4876800"/>
            <a:ext cx="95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A=1.4</a:t>
            </a:r>
          </a:p>
        </p:txBody>
      </p:sp>
      <p:pic>
        <p:nvPicPr>
          <p:cNvPr id="6861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676400"/>
            <a:ext cx="2362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68615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14800"/>
            <a:ext cx="22685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8616" name="Text Box 18"/>
          <p:cNvSpPr txBox="1">
            <a:spLocks noChangeArrowheads="1"/>
          </p:cNvSpPr>
          <p:nvPr/>
        </p:nvSpPr>
        <p:spPr bwMode="auto">
          <a:xfrm>
            <a:off x="7696200" y="4800600"/>
            <a:ext cx="957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A=1.9</a:t>
            </a:r>
          </a:p>
        </p:txBody>
      </p:sp>
    </p:spTree>
    <p:extLst>
      <p:ext uri="{BB962C8B-B14F-4D97-AF65-F5344CB8AC3E}">
        <p14:creationId xmlns:p14="http://schemas.microsoft.com/office/powerpoint/2010/main" val="30983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Sharpening Filters: </a:t>
            </a:r>
            <a:r>
              <a:rPr lang="en-US" altLang="en-US" smtClean="0">
                <a:solidFill>
                  <a:schemeClr val="accent2"/>
                </a:solidFill>
              </a:rPr>
              <a:t>Derivatives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8229600" cy="4114800"/>
          </a:xfrm>
        </p:spPr>
        <p:txBody>
          <a:bodyPr/>
          <a:lstStyle/>
          <a:p>
            <a:r>
              <a:rPr lang="en-US" altLang="en-US" smtClean="0"/>
              <a:t>Taking the derivative of an image results in sharpening the image.</a:t>
            </a:r>
          </a:p>
          <a:p>
            <a:r>
              <a:rPr lang="en-US" altLang="en-US" smtClean="0"/>
              <a:t>The derivative of an image (i.e., 2D signal) can be computed using the gradient.</a:t>
            </a:r>
          </a:p>
          <a:p>
            <a:endParaRPr lang="en-US" altLang="en-US" smtClean="0"/>
          </a:p>
          <a:p>
            <a:endParaRPr lang="en-US" altLang="en-US" smtClean="0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8" b="10594"/>
          <a:stretch>
            <a:fillRect/>
          </a:stretch>
        </p:blipFill>
        <p:spPr bwMode="auto">
          <a:xfrm>
            <a:off x="3283456" y="4343400"/>
            <a:ext cx="266700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57400" y="4134356"/>
            <a:ext cx="1004312" cy="584775"/>
          </a:xfrm>
          <a:prstGeom prst="rect">
            <a:avLst/>
          </a:prstGeom>
          <a:blipFill rotWithShape="1">
            <a:blip r:embed="rId4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4276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Gradient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77200" cy="4572000"/>
          </a:xfrm>
        </p:spPr>
        <p:txBody>
          <a:bodyPr/>
          <a:lstStyle/>
          <a:p>
            <a:r>
              <a:rPr lang="en-US" altLang="en-US" smtClean="0"/>
              <a:t>The gradient is a </a:t>
            </a:r>
            <a:r>
              <a:rPr lang="en-US" altLang="en-US" b="1" smtClean="0"/>
              <a:t>vector</a:t>
            </a:r>
            <a:r>
              <a:rPr lang="en-US" altLang="en-US" smtClean="0"/>
              <a:t> which has </a:t>
            </a:r>
            <a:r>
              <a:rPr lang="en-US" altLang="en-US" smtClean="0">
                <a:solidFill>
                  <a:srgbClr val="FFC000"/>
                </a:solidFill>
              </a:rPr>
              <a:t>magnitude</a:t>
            </a:r>
            <a:r>
              <a:rPr lang="en-US" altLang="en-US" smtClean="0"/>
              <a:t> and </a:t>
            </a:r>
            <a:r>
              <a:rPr lang="en-US" altLang="en-US" smtClean="0">
                <a:solidFill>
                  <a:srgbClr val="FFC000"/>
                </a:solidFill>
              </a:rPr>
              <a:t>direction</a:t>
            </a:r>
            <a:r>
              <a:rPr lang="en-US" altLang="en-US" smtClean="0"/>
              <a:t>:</a:t>
            </a:r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  <a:p>
            <a:endParaRPr lang="en-US" altLang="en-US" smtClean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103563"/>
            <a:ext cx="4657725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72709" name="Object 5"/>
          <p:cNvGraphicFramePr>
            <a:graphicFrameLocks noChangeAspect="1"/>
          </p:cNvGraphicFramePr>
          <p:nvPr/>
        </p:nvGraphicFramePr>
        <p:xfrm>
          <a:off x="6524625" y="3103563"/>
          <a:ext cx="15240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Equation" r:id="rId5" imgW="749300" imgH="419100" progId="Equation.DSMT4">
                  <p:embed/>
                </p:oleObj>
              </mc:Choice>
              <mc:Fallback>
                <p:oleObj name="Equation" r:id="rId5" imgW="749300" imgH="419100" progId="Equation.DSMT4">
                  <p:embed/>
                  <p:pic>
                    <p:nvPicPr>
                      <p:cNvPr id="727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25" y="3103563"/>
                        <a:ext cx="1524000" cy="8509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5953125" y="3300413"/>
            <a:ext cx="43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or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6443663" y="2733675"/>
            <a:ext cx="1684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(approximation)</a:t>
            </a:r>
          </a:p>
        </p:txBody>
      </p:sp>
    </p:spTree>
    <p:extLst>
      <p:ext uri="{BB962C8B-B14F-4D97-AF65-F5344CB8AC3E}">
        <p14:creationId xmlns:p14="http://schemas.microsoft.com/office/powerpoint/2010/main" val="5766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Gradient (cont’d)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smtClean="0"/>
              <a:t>Gradient magnitude:</a:t>
            </a:r>
            <a:r>
              <a:rPr lang="en-US" altLang="en-US" smtClean="0"/>
              <a:t> provides information about edge </a:t>
            </a:r>
            <a:r>
              <a:rPr lang="en-US" altLang="en-US" smtClean="0">
                <a:solidFill>
                  <a:srgbClr val="FFC000"/>
                </a:solidFill>
              </a:rPr>
              <a:t>strength</a:t>
            </a:r>
            <a:r>
              <a:rPr lang="en-US" altLang="en-US" smtClean="0"/>
              <a:t>.</a:t>
            </a:r>
            <a:endParaRPr lang="en-US" altLang="en-US" b="1" smtClean="0"/>
          </a:p>
          <a:p>
            <a:r>
              <a:rPr lang="en-US" altLang="en-US" b="1" smtClean="0"/>
              <a:t>Gradient direction:</a:t>
            </a:r>
            <a:r>
              <a:rPr lang="en-US" altLang="en-US" smtClean="0"/>
              <a:t> </a:t>
            </a:r>
            <a:r>
              <a:rPr lang="en-US" altLang="en-US" smtClean="0">
                <a:solidFill>
                  <a:srgbClr val="FFC000"/>
                </a:solidFill>
              </a:rPr>
              <a:t>perpendicular</a:t>
            </a:r>
            <a:r>
              <a:rPr lang="en-US" altLang="en-US" smtClean="0"/>
              <a:t> to the </a:t>
            </a:r>
            <a:r>
              <a:rPr lang="en-US" altLang="en-US" smtClean="0">
                <a:solidFill>
                  <a:srgbClr val="FFC000"/>
                </a:solidFill>
              </a:rPr>
              <a:t>direction</a:t>
            </a:r>
            <a:r>
              <a:rPr lang="en-US" altLang="en-US" smtClean="0"/>
              <a:t> of the edge.</a:t>
            </a:r>
          </a:p>
          <a:p>
            <a:endParaRPr lang="en-US" altLang="en-US" smtClean="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38600"/>
            <a:ext cx="35052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86400" y="4040701"/>
            <a:ext cx="762000" cy="584775"/>
          </a:xfrm>
          <a:prstGeom prst="rect">
            <a:avLst/>
          </a:prstGeom>
          <a:blipFill rotWithShape="1">
            <a:blip r:embed="rId3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2710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Gradient Computation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Approximate gradient using finite differences:</a:t>
            </a:r>
          </a:p>
          <a:p>
            <a:pPr>
              <a:buFontTx/>
              <a:buNone/>
            </a:pPr>
            <a:endParaRPr lang="en-US" altLang="en-US" smtClean="0"/>
          </a:p>
        </p:txBody>
      </p:sp>
      <p:pic>
        <p:nvPicPr>
          <p:cNvPr id="737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70"/>
          <a:stretch>
            <a:fillRect/>
          </a:stretch>
        </p:blipFill>
        <p:spPr bwMode="auto">
          <a:xfrm>
            <a:off x="1295400" y="5334000"/>
            <a:ext cx="6858000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295400" y="4038600"/>
            <a:ext cx="6858000" cy="990600"/>
            <a:chOff x="864" y="2448"/>
            <a:chExt cx="4320" cy="624"/>
          </a:xfrm>
        </p:grpSpPr>
        <p:pic>
          <p:nvPicPr>
            <p:cNvPr id="7578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975"/>
            <a:stretch>
              <a:fillRect/>
            </a:stretch>
          </p:blipFill>
          <p:spPr bwMode="auto">
            <a:xfrm>
              <a:off x="864" y="2448"/>
              <a:ext cx="4320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75784" name="Text Box 8"/>
            <p:cNvSpPr txBox="1">
              <a:spLocks noChangeArrowheads="1"/>
            </p:cNvSpPr>
            <p:nvPr/>
          </p:nvSpPr>
          <p:spPr bwMode="auto">
            <a:xfrm>
              <a:off x="2016" y="2784"/>
              <a:ext cx="260" cy="2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l-GR" altLang="en-US" sz="1600" b="1">
                  <a:solidFill>
                    <a:schemeClr val="bg2"/>
                  </a:solidFill>
                  <a:cs typeface="Times New Roman" panose="02020603050405020304" pitchFamily="18" charset="0"/>
                </a:rPr>
                <a:t>Δ</a:t>
              </a:r>
              <a:r>
                <a:rPr lang="en-US" altLang="en-US" sz="1600" b="1">
                  <a:solidFill>
                    <a:schemeClr val="bg2"/>
                  </a:solidFill>
                  <a:cs typeface="Times New Roman" panose="02020603050405020304" pitchFamily="18" charset="0"/>
                </a:rPr>
                <a:t>x</a:t>
              </a:r>
              <a:endParaRPr lang="el-GR" altLang="en-US" sz="1600" b="1">
                <a:solidFill>
                  <a:schemeClr val="bg2"/>
                </a:solidFill>
                <a:cs typeface="Times New Roman" panose="02020603050405020304" pitchFamily="18" charset="0"/>
              </a:endParaRPr>
            </a:p>
          </p:txBody>
        </p:sp>
      </p:grpSp>
      <p:pic>
        <p:nvPicPr>
          <p:cNvPr id="7578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67000"/>
            <a:ext cx="553402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530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Image Negative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/>
              <a:t>An </a:t>
            </a:r>
            <a:r>
              <a:rPr lang="en-US" sz="2200" dirty="0" smtClean="0"/>
              <a:t>original image </a:t>
            </a:r>
            <a:r>
              <a:rPr lang="en-US" sz="2200" dirty="0"/>
              <a:t>with gray level in the range  </a:t>
            </a:r>
            <a:r>
              <a:rPr lang="en-US" sz="2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[0, L-1]</a:t>
            </a:r>
            <a:r>
              <a:rPr lang="en-US" sz="2200" dirty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Negative </a:t>
            </a:r>
            <a:r>
              <a:rPr lang="en-US" sz="2000" dirty="0"/>
              <a:t>transformation </a:t>
            </a:r>
            <a:r>
              <a:rPr lang="en-US" sz="2000" dirty="0" smtClean="0"/>
              <a:t>: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  </a:t>
            </a: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 =T (r) =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L – 1 –r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  <a:buNone/>
              <a:defRPr/>
            </a:pP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Reversing the intensity levels of an image.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Suitable for enhancing white or gray detail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embedded </a:t>
            </a:r>
            <a:r>
              <a:rPr lang="en-US" sz="2000" dirty="0"/>
              <a:t>in dark regions of an image,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especially </a:t>
            </a:r>
            <a:r>
              <a:rPr lang="en-US" sz="2000" dirty="0"/>
              <a:t>when the black area dominant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in </a:t>
            </a:r>
            <a:r>
              <a:rPr lang="en-US" sz="2000" dirty="0"/>
              <a:t>size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IN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" name="Group 15"/>
          <p:cNvGrpSpPr/>
          <p:nvPr/>
        </p:nvGrpSpPr>
        <p:grpSpPr>
          <a:xfrm>
            <a:off x="5840016" y="2764258"/>
            <a:ext cx="2908970" cy="2857650"/>
            <a:chOff x="5840016" y="2764258"/>
            <a:chExt cx="2908970" cy="2857650"/>
          </a:xfrm>
        </p:grpSpPr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 flipV="1">
              <a:off x="6333938" y="3497698"/>
              <a:ext cx="1676400" cy="1676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840016" y="2764258"/>
              <a:ext cx="2908970" cy="2857650"/>
              <a:chOff x="5370387" y="3222535"/>
              <a:chExt cx="2908970" cy="285765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867400" y="3581400"/>
                <a:ext cx="2149475" cy="2057400"/>
                <a:chOff x="2743199" y="3048000"/>
                <a:chExt cx="2149475" cy="2057400"/>
              </a:xfrm>
            </p:grpSpPr>
            <p:sp>
              <p:nvSpPr>
                <p:cNvPr id="7" name="Line 4"/>
                <p:cNvSpPr>
                  <a:spLocks noChangeShapeType="1"/>
                </p:cNvSpPr>
                <p:nvPr/>
              </p:nvSpPr>
              <p:spPr bwMode="auto">
                <a:xfrm>
                  <a:off x="2743199" y="5105400"/>
                  <a:ext cx="214947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  <p:sp>
              <p:nvSpPr>
                <p:cNvPr id="8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2743199" y="3048000"/>
                  <a:ext cx="0" cy="2057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IN"/>
                </a:p>
              </p:txBody>
            </p:sp>
          </p:grpSp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7371556" y="5689600"/>
                <a:ext cx="48122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dirty="0" smtClean="0">
                    <a:latin typeface="Times New Roman" pitchFamily="18" charset="0"/>
                  </a:rPr>
                  <a:t>L-1</a:t>
                </a:r>
                <a:endParaRPr lang="en-US" altLang="zh-CN" sz="1600" dirty="0">
                  <a:latin typeface="Times New Roman" pitchFamily="18" charset="0"/>
                </a:endParaRPr>
              </a:p>
            </p:txBody>
          </p:sp>
          <p:sp>
            <p:nvSpPr>
              <p:cNvPr id="11" name="Text Box 5"/>
              <p:cNvSpPr txBox="1">
                <a:spLocks noChangeArrowheads="1"/>
              </p:cNvSpPr>
              <p:nvPr/>
            </p:nvSpPr>
            <p:spPr bwMode="auto">
              <a:xfrm>
                <a:off x="5695156" y="5680075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 smtClean="0">
                    <a:latin typeface="Times New Roman" pitchFamily="18" charset="0"/>
                  </a:rPr>
                  <a:t>0</a:t>
                </a:r>
                <a:endParaRPr lang="en-US" altLang="zh-CN" sz="2000" dirty="0">
                  <a:latin typeface="Times New Roman" pitchFamily="18" charset="0"/>
                </a:endParaRPr>
              </a:p>
            </p:txBody>
          </p:sp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auto">
              <a:xfrm>
                <a:off x="5370387" y="3793123"/>
                <a:ext cx="48122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1600" dirty="0" smtClean="0">
                    <a:latin typeface="Times New Roman" pitchFamily="18" charset="0"/>
                  </a:rPr>
                  <a:t>L-1</a:t>
                </a:r>
                <a:endParaRPr lang="en-US" altLang="zh-CN" sz="1600" dirty="0">
                  <a:latin typeface="Times New Roman" pitchFamily="18" charset="0"/>
                </a:endParaRPr>
              </a:p>
            </p:txBody>
          </p:sp>
          <p:sp>
            <p:nvSpPr>
              <p:cNvPr id="13" name="Text Box 5"/>
              <p:cNvSpPr txBox="1">
                <a:spLocks noChangeArrowheads="1"/>
              </p:cNvSpPr>
              <p:nvPr/>
            </p:nvSpPr>
            <p:spPr bwMode="auto">
              <a:xfrm>
                <a:off x="8009731" y="5434568"/>
                <a:ext cx="26962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>
                    <a:solidFill>
                      <a:schemeClr val="accent2"/>
                    </a:solidFill>
                    <a:latin typeface="Times New Roman" pitchFamily="18" charset="0"/>
                  </a:rPr>
                  <a:t>r</a:t>
                </a:r>
              </a:p>
            </p:txBody>
          </p:sp>
          <p:sp>
            <p:nvSpPr>
              <p:cNvPr id="14" name="Text Box 5"/>
              <p:cNvSpPr txBox="1">
                <a:spLocks noChangeArrowheads="1"/>
              </p:cNvSpPr>
              <p:nvPr/>
            </p:nvSpPr>
            <p:spPr bwMode="auto">
              <a:xfrm>
                <a:off x="5767599" y="3222535"/>
                <a:ext cx="28405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dirty="0" smtClean="0">
                    <a:solidFill>
                      <a:schemeClr val="accent2"/>
                    </a:solidFill>
                    <a:latin typeface="Times New Roman" pitchFamily="18" charset="0"/>
                  </a:rPr>
                  <a:t>s</a:t>
                </a:r>
                <a:endParaRPr lang="en-US" altLang="zh-CN" sz="2000" dirty="0">
                  <a:solidFill>
                    <a:schemeClr val="accent2"/>
                  </a:solidFill>
                  <a:latin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1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Gradient Computation (cont’d)</a:t>
            </a:r>
          </a:p>
        </p:txBody>
      </p:sp>
      <p:pic>
        <p:nvPicPr>
          <p:cNvPr id="77827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2057400"/>
            <a:ext cx="5410200" cy="3946525"/>
          </a:xfrm>
          <a:noFill/>
        </p:spPr>
      </p:pic>
      <p:sp>
        <p:nvSpPr>
          <p:cNvPr id="77828" name="Text Box 6"/>
          <p:cNvSpPr txBox="1">
            <a:spLocks noChangeArrowheads="1"/>
          </p:cNvSpPr>
          <p:nvPr/>
        </p:nvSpPr>
        <p:spPr bwMode="auto">
          <a:xfrm>
            <a:off x="5016500" y="3694113"/>
            <a:ext cx="2374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2"/>
                </a:solidFill>
              </a:rPr>
              <a:t>sensitive to vertical edges</a:t>
            </a:r>
          </a:p>
        </p:txBody>
      </p:sp>
      <p:sp>
        <p:nvSpPr>
          <p:cNvPr id="77829" name="Text Box 7"/>
          <p:cNvSpPr txBox="1">
            <a:spLocks noChangeArrowheads="1"/>
          </p:cNvSpPr>
          <p:nvPr/>
        </p:nvSpPr>
        <p:spPr bwMode="auto">
          <a:xfrm>
            <a:off x="4114800" y="2198688"/>
            <a:ext cx="2611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2"/>
                </a:solidFill>
              </a:rPr>
              <a:t>sensitive to horizontal edges</a:t>
            </a:r>
          </a:p>
        </p:txBody>
      </p:sp>
      <p:pic>
        <p:nvPicPr>
          <p:cNvPr id="7783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70" r="91112"/>
          <a:stretch>
            <a:fillRect/>
          </a:stretch>
        </p:blipFill>
        <p:spPr bwMode="auto">
          <a:xfrm>
            <a:off x="7467600" y="2198688"/>
            <a:ext cx="60960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783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12" b="45975"/>
          <a:stretch>
            <a:fillRect/>
          </a:stretch>
        </p:blipFill>
        <p:spPr bwMode="auto">
          <a:xfrm>
            <a:off x="7467600" y="3895725"/>
            <a:ext cx="60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31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Example: visualize partial derivatives</a:t>
            </a:r>
          </a:p>
        </p:txBody>
      </p:sp>
      <p:pic>
        <p:nvPicPr>
          <p:cNvPr id="7987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50" y="2343150"/>
            <a:ext cx="2881313" cy="19240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19600"/>
            <a:ext cx="2887663" cy="19431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877" name="AutoShape 8"/>
          <p:cNvCxnSpPr>
            <a:cxnSpLocks noChangeShapeType="1"/>
          </p:cNvCxnSpPr>
          <p:nvPr/>
        </p:nvCxnSpPr>
        <p:spPr bwMode="auto">
          <a:xfrm>
            <a:off x="3732213" y="4240213"/>
            <a:ext cx="2273300" cy="11509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878" name="AutoShape 9"/>
          <p:cNvCxnSpPr>
            <a:cxnSpLocks noChangeShapeType="1"/>
          </p:cNvCxnSpPr>
          <p:nvPr/>
        </p:nvCxnSpPr>
        <p:spPr bwMode="auto">
          <a:xfrm flipV="1">
            <a:off x="3732213" y="3305175"/>
            <a:ext cx="2279650" cy="93503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79879" name="Object 1"/>
          <p:cNvGraphicFramePr>
            <a:graphicFrameLocks noChangeAspect="1"/>
          </p:cNvGraphicFramePr>
          <p:nvPr/>
        </p:nvGraphicFramePr>
        <p:xfrm>
          <a:off x="4668838" y="2574925"/>
          <a:ext cx="46513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2" name="Equation" r:id="rId6" imgW="228501" imgH="393529" progId="Equation.DSMT4">
                  <p:embed/>
                </p:oleObj>
              </mc:Choice>
              <mc:Fallback>
                <p:oleObj name="Equation" r:id="rId6" imgW="228501" imgH="393529" progId="Equation.DSMT4">
                  <p:embed/>
                  <p:pic>
                    <p:nvPicPr>
                      <p:cNvPr id="7987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8838" y="2574925"/>
                        <a:ext cx="465137" cy="7985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0" name="Object 2"/>
          <p:cNvGraphicFramePr>
            <a:graphicFrameLocks noChangeAspect="1"/>
          </p:cNvGraphicFramePr>
          <p:nvPr/>
        </p:nvGraphicFramePr>
        <p:xfrm>
          <a:off x="4641850" y="5254625"/>
          <a:ext cx="4635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3" name="Equation" r:id="rId8" imgW="228600" imgH="419100" progId="Equation.DSMT4">
                  <p:embed/>
                </p:oleObj>
              </mc:Choice>
              <mc:Fallback>
                <p:oleObj name="Equation" r:id="rId8" imgW="228600" imgH="419100" progId="Equation.DSMT4">
                  <p:embed/>
                  <p:pic>
                    <p:nvPicPr>
                      <p:cNvPr id="7988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5254625"/>
                        <a:ext cx="463550" cy="8509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9881" name="Picture 2" descr="C:\Users\bebis\Desktop\Picture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16275"/>
            <a:ext cx="293846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258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Implement Gradient Using Masks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8077200" cy="4114800"/>
          </a:xfrm>
        </p:spPr>
        <p:txBody>
          <a:bodyPr/>
          <a:lstStyle/>
          <a:p>
            <a:r>
              <a:rPr lang="en-US" altLang="en-US" smtClean="0"/>
              <a:t>We can implement         and         using masks: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49" y="1947008"/>
            <a:ext cx="4365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013" y="1947008"/>
            <a:ext cx="415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189865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105400"/>
            <a:ext cx="1106488" cy="117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19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029200"/>
            <a:ext cx="14478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192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5435600"/>
            <a:ext cx="35814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1930" name="Text Box 10"/>
          <p:cNvSpPr txBox="1">
            <a:spLocks noChangeArrowheads="1"/>
          </p:cNvSpPr>
          <p:nvPr/>
        </p:nvSpPr>
        <p:spPr bwMode="auto">
          <a:xfrm>
            <a:off x="1066800" y="4419600"/>
            <a:ext cx="48101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 </a:t>
            </a:r>
            <a:r>
              <a:rPr lang="en-US" altLang="en-US" u="sng"/>
              <a:t>Example:</a:t>
            </a:r>
            <a:r>
              <a:rPr lang="en-US" altLang="en-US"/>
              <a:t> approximate gradient at z</a:t>
            </a:r>
            <a:r>
              <a:rPr lang="en-US" altLang="en-US" baseline="-25000"/>
              <a:t>5</a:t>
            </a:r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grpSp>
        <p:nvGrpSpPr>
          <p:cNvPr id="81931" name="Group 30"/>
          <p:cNvGrpSpPr>
            <a:grpSpLocks/>
          </p:cNvGrpSpPr>
          <p:nvPr/>
        </p:nvGrpSpPr>
        <p:grpSpPr bwMode="auto">
          <a:xfrm>
            <a:off x="6477000" y="3276600"/>
            <a:ext cx="1219200" cy="685800"/>
            <a:chOff x="3744" y="1872"/>
            <a:chExt cx="864" cy="528"/>
          </a:xfrm>
        </p:grpSpPr>
        <p:grpSp>
          <p:nvGrpSpPr>
            <p:cNvPr id="81942" name="Group 17"/>
            <p:cNvGrpSpPr>
              <a:grpSpLocks/>
            </p:cNvGrpSpPr>
            <p:nvPr/>
          </p:nvGrpSpPr>
          <p:grpSpPr bwMode="auto">
            <a:xfrm>
              <a:off x="3744" y="1872"/>
              <a:ext cx="864" cy="48"/>
              <a:chOff x="3744" y="1872"/>
              <a:chExt cx="864" cy="48"/>
            </a:xfrm>
          </p:grpSpPr>
          <p:sp>
            <p:nvSpPr>
              <p:cNvPr id="81955" name="Oval 12"/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56" name="Oval 13"/>
              <p:cNvSpPr>
                <a:spLocks noChangeArrowheads="1"/>
              </p:cNvSpPr>
              <p:nvPr/>
            </p:nvSpPr>
            <p:spPr bwMode="auto">
              <a:xfrm>
                <a:off x="398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57" name="Oval 14"/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58" name="Oval 15"/>
              <p:cNvSpPr>
                <a:spLocks noChangeArrowheads="1"/>
              </p:cNvSpPr>
              <p:nvPr/>
            </p:nvSpPr>
            <p:spPr bwMode="auto">
              <a:xfrm>
                <a:off x="4368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59" name="Oval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943" name="Group 18"/>
            <p:cNvGrpSpPr>
              <a:grpSpLocks/>
            </p:cNvGrpSpPr>
            <p:nvPr/>
          </p:nvGrpSpPr>
          <p:grpSpPr bwMode="auto">
            <a:xfrm>
              <a:off x="3744" y="2112"/>
              <a:ext cx="864" cy="48"/>
              <a:chOff x="3744" y="1872"/>
              <a:chExt cx="864" cy="48"/>
            </a:xfrm>
          </p:grpSpPr>
          <p:sp>
            <p:nvSpPr>
              <p:cNvPr id="81950" name="Oval 19"/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51" name="Oval 20"/>
              <p:cNvSpPr>
                <a:spLocks noChangeArrowheads="1"/>
              </p:cNvSpPr>
              <p:nvPr/>
            </p:nvSpPr>
            <p:spPr bwMode="auto">
              <a:xfrm>
                <a:off x="398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52" name="Oval 21"/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53" name="Oval 22"/>
              <p:cNvSpPr>
                <a:spLocks noChangeArrowheads="1"/>
              </p:cNvSpPr>
              <p:nvPr/>
            </p:nvSpPr>
            <p:spPr bwMode="auto">
              <a:xfrm>
                <a:off x="4368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54" name="Oval 23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1944" name="Group 24"/>
            <p:cNvGrpSpPr>
              <a:grpSpLocks/>
            </p:cNvGrpSpPr>
            <p:nvPr/>
          </p:nvGrpSpPr>
          <p:grpSpPr bwMode="auto">
            <a:xfrm>
              <a:off x="3744" y="2352"/>
              <a:ext cx="864" cy="48"/>
              <a:chOff x="3744" y="1872"/>
              <a:chExt cx="864" cy="48"/>
            </a:xfrm>
          </p:grpSpPr>
          <p:sp>
            <p:nvSpPr>
              <p:cNvPr id="81945" name="Oval 25"/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46" name="Oval 26"/>
              <p:cNvSpPr>
                <a:spLocks noChangeArrowheads="1"/>
              </p:cNvSpPr>
              <p:nvPr/>
            </p:nvSpPr>
            <p:spPr bwMode="auto">
              <a:xfrm>
                <a:off x="398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47" name="Oval 27"/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48" name="Oval 28"/>
              <p:cNvSpPr>
                <a:spLocks noChangeArrowheads="1"/>
              </p:cNvSpPr>
              <p:nvPr/>
            </p:nvSpPr>
            <p:spPr bwMode="auto">
              <a:xfrm>
                <a:off x="4368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1949" name="Oval 29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81932" name="Text Box 31"/>
          <p:cNvSpPr txBox="1">
            <a:spLocks noChangeArrowheads="1"/>
          </p:cNvSpPr>
          <p:nvPr/>
        </p:nvSpPr>
        <p:spPr bwMode="auto">
          <a:xfrm>
            <a:off x="6629400" y="2743200"/>
            <a:ext cx="6619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/>
              <a:t>(x+1/2,y)</a:t>
            </a:r>
          </a:p>
        </p:txBody>
      </p:sp>
      <p:sp>
        <p:nvSpPr>
          <p:cNvPr id="81933" name="Text Box 32"/>
          <p:cNvSpPr txBox="1">
            <a:spLocks noChangeArrowheads="1"/>
          </p:cNvSpPr>
          <p:nvPr/>
        </p:nvSpPr>
        <p:spPr bwMode="auto">
          <a:xfrm>
            <a:off x="5486400" y="3124200"/>
            <a:ext cx="6619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/>
              <a:t>(x,y+1/2)</a:t>
            </a:r>
          </a:p>
        </p:txBody>
      </p:sp>
      <p:sp>
        <p:nvSpPr>
          <p:cNvPr id="81934" name="Text Box 35"/>
          <p:cNvSpPr txBox="1">
            <a:spLocks noChangeArrowheads="1"/>
          </p:cNvSpPr>
          <p:nvPr/>
        </p:nvSpPr>
        <p:spPr bwMode="auto">
          <a:xfrm>
            <a:off x="6553200" y="3200400"/>
            <a:ext cx="247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/>
              <a:t>*</a:t>
            </a:r>
          </a:p>
        </p:txBody>
      </p:sp>
      <p:sp>
        <p:nvSpPr>
          <p:cNvPr id="81935" name="Text Box 36"/>
          <p:cNvSpPr txBox="1">
            <a:spLocks noChangeArrowheads="1"/>
          </p:cNvSpPr>
          <p:nvPr/>
        </p:nvSpPr>
        <p:spPr bwMode="auto">
          <a:xfrm>
            <a:off x="6400800" y="3352800"/>
            <a:ext cx="247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/>
              <a:t>*</a:t>
            </a:r>
          </a:p>
        </p:txBody>
      </p:sp>
      <p:sp>
        <p:nvSpPr>
          <p:cNvPr id="81936" name="Line 39"/>
          <p:cNvSpPr>
            <a:spLocks noChangeShapeType="1"/>
          </p:cNvSpPr>
          <p:nvPr/>
        </p:nvSpPr>
        <p:spPr bwMode="auto">
          <a:xfrm flipH="1">
            <a:off x="6705600" y="2971800"/>
            <a:ext cx="22860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7" name="Line 40"/>
          <p:cNvSpPr>
            <a:spLocks noChangeShapeType="1"/>
          </p:cNvSpPr>
          <p:nvPr/>
        </p:nvSpPr>
        <p:spPr bwMode="auto">
          <a:xfrm>
            <a:off x="5791200" y="3352800"/>
            <a:ext cx="609600" cy="762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193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71800"/>
            <a:ext cx="261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1939" name="Picture 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81400"/>
            <a:ext cx="2905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1940" name="Text Box 43"/>
          <p:cNvSpPr txBox="1">
            <a:spLocks noChangeArrowheads="1"/>
          </p:cNvSpPr>
          <p:nvPr/>
        </p:nvSpPr>
        <p:spPr bwMode="auto">
          <a:xfrm>
            <a:off x="4038600" y="2971800"/>
            <a:ext cx="1419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good approximation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at (x+1/2,y)</a:t>
            </a:r>
          </a:p>
        </p:txBody>
      </p:sp>
      <p:sp>
        <p:nvSpPr>
          <p:cNvPr id="81941" name="Text Box 44"/>
          <p:cNvSpPr txBox="1">
            <a:spLocks noChangeArrowheads="1"/>
          </p:cNvSpPr>
          <p:nvPr/>
        </p:nvSpPr>
        <p:spPr bwMode="auto">
          <a:xfrm>
            <a:off x="4114800" y="3581400"/>
            <a:ext cx="1419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good approximation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at (x,y+1/2)</a:t>
            </a:r>
          </a:p>
        </p:txBody>
      </p:sp>
    </p:spTree>
    <p:extLst>
      <p:ext uri="{BB962C8B-B14F-4D97-AF65-F5344CB8AC3E}">
        <p14:creationId xmlns:p14="http://schemas.microsoft.com/office/powerpoint/2010/main" val="365349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Implement Gradient Using Masks (cont’d)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r>
              <a:rPr lang="en-US" altLang="en-US" smtClean="0"/>
              <a:t>A different approximation of the gradient:</a:t>
            </a: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25" y="2640013"/>
            <a:ext cx="327660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1143000" y="4343400"/>
            <a:ext cx="7689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We can implement         and         using the following masks:</a:t>
            </a:r>
          </a:p>
        </p:txBody>
      </p:sp>
      <p:pic>
        <p:nvPicPr>
          <p:cNvPr id="839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267200"/>
            <a:ext cx="4365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267200"/>
            <a:ext cx="4159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0" y="5176838"/>
            <a:ext cx="32766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83977" name="Group 9"/>
          <p:cNvGrpSpPr>
            <a:grpSpLocks/>
          </p:cNvGrpSpPr>
          <p:nvPr/>
        </p:nvGrpSpPr>
        <p:grpSpPr bwMode="auto">
          <a:xfrm>
            <a:off x="6477000" y="2971800"/>
            <a:ext cx="1219200" cy="685800"/>
            <a:chOff x="3744" y="1872"/>
            <a:chExt cx="864" cy="528"/>
          </a:xfrm>
        </p:grpSpPr>
        <p:grpSp>
          <p:nvGrpSpPr>
            <p:cNvPr id="83982" name="Group 10"/>
            <p:cNvGrpSpPr>
              <a:grpSpLocks/>
            </p:cNvGrpSpPr>
            <p:nvPr/>
          </p:nvGrpSpPr>
          <p:grpSpPr bwMode="auto">
            <a:xfrm>
              <a:off x="3744" y="1872"/>
              <a:ext cx="864" cy="48"/>
              <a:chOff x="3744" y="1872"/>
              <a:chExt cx="864" cy="48"/>
            </a:xfrm>
          </p:grpSpPr>
          <p:sp>
            <p:nvSpPr>
              <p:cNvPr id="83995" name="Oval 11"/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96" name="Oval 12"/>
              <p:cNvSpPr>
                <a:spLocks noChangeArrowheads="1"/>
              </p:cNvSpPr>
              <p:nvPr/>
            </p:nvSpPr>
            <p:spPr bwMode="auto">
              <a:xfrm>
                <a:off x="398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97" name="Oval 13"/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98" name="Oval 14"/>
              <p:cNvSpPr>
                <a:spLocks noChangeArrowheads="1"/>
              </p:cNvSpPr>
              <p:nvPr/>
            </p:nvSpPr>
            <p:spPr bwMode="auto">
              <a:xfrm>
                <a:off x="4368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99" name="Oval 15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3983" name="Group 16"/>
            <p:cNvGrpSpPr>
              <a:grpSpLocks/>
            </p:cNvGrpSpPr>
            <p:nvPr/>
          </p:nvGrpSpPr>
          <p:grpSpPr bwMode="auto">
            <a:xfrm>
              <a:off x="3744" y="2112"/>
              <a:ext cx="864" cy="48"/>
              <a:chOff x="3744" y="1872"/>
              <a:chExt cx="864" cy="48"/>
            </a:xfrm>
          </p:grpSpPr>
          <p:sp>
            <p:nvSpPr>
              <p:cNvPr id="83990" name="Oval 17"/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91" name="Oval 18"/>
              <p:cNvSpPr>
                <a:spLocks noChangeArrowheads="1"/>
              </p:cNvSpPr>
              <p:nvPr/>
            </p:nvSpPr>
            <p:spPr bwMode="auto">
              <a:xfrm>
                <a:off x="398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92" name="Oval 19"/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93" name="Oval 20"/>
              <p:cNvSpPr>
                <a:spLocks noChangeArrowheads="1"/>
              </p:cNvSpPr>
              <p:nvPr/>
            </p:nvSpPr>
            <p:spPr bwMode="auto">
              <a:xfrm>
                <a:off x="4368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94" name="Oval 21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  <p:grpSp>
          <p:nvGrpSpPr>
            <p:cNvPr id="83984" name="Group 22"/>
            <p:cNvGrpSpPr>
              <a:grpSpLocks/>
            </p:cNvGrpSpPr>
            <p:nvPr/>
          </p:nvGrpSpPr>
          <p:grpSpPr bwMode="auto">
            <a:xfrm>
              <a:off x="3744" y="2352"/>
              <a:ext cx="864" cy="48"/>
              <a:chOff x="3744" y="1872"/>
              <a:chExt cx="864" cy="48"/>
            </a:xfrm>
          </p:grpSpPr>
          <p:sp>
            <p:nvSpPr>
              <p:cNvPr id="83985" name="Oval 23"/>
              <p:cNvSpPr>
                <a:spLocks noChangeArrowheads="1"/>
              </p:cNvSpPr>
              <p:nvPr/>
            </p:nvSpPr>
            <p:spPr bwMode="auto">
              <a:xfrm>
                <a:off x="374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86" name="Oval 24"/>
              <p:cNvSpPr>
                <a:spLocks noChangeArrowheads="1"/>
              </p:cNvSpPr>
              <p:nvPr/>
            </p:nvSpPr>
            <p:spPr bwMode="auto">
              <a:xfrm>
                <a:off x="3984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87" name="Oval 25"/>
              <p:cNvSpPr>
                <a:spLocks noChangeArrowheads="1"/>
              </p:cNvSpPr>
              <p:nvPr/>
            </p:nvSpPr>
            <p:spPr bwMode="auto">
              <a:xfrm>
                <a:off x="4176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88" name="Oval 26"/>
              <p:cNvSpPr>
                <a:spLocks noChangeArrowheads="1"/>
              </p:cNvSpPr>
              <p:nvPr/>
            </p:nvSpPr>
            <p:spPr bwMode="auto">
              <a:xfrm>
                <a:off x="4368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  <p:sp>
            <p:nvSpPr>
              <p:cNvPr id="83989" name="Oval 27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1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/>
              </a:p>
            </p:txBody>
          </p:sp>
        </p:grpSp>
      </p:grpSp>
      <p:sp>
        <p:nvSpPr>
          <p:cNvPr id="83978" name="Text Box 28"/>
          <p:cNvSpPr txBox="1">
            <a:spLocks noChangeArrowheads="1"/>
          </p:cNvSpPr>
          <p:nvPr/>
        </p:nvSpPr>
        <p:spPr bwMode="auto">
          <a:xfrm>
            <a:off x="6553200" y="3048000"/>
            <a:ext cx="247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/>
              <a:t>*</a:t>
            </a:r>
          </a:p>
        </p:txBody>
      </p:sp>
      <p:sp>
        <p:nvSpPr>
          <p:cNvPr id="83979" name="Text Box 29"/>
          <p:cNvSpPr txBox="1">
            <a:spLocks noChangeArrowheads="1"/>
          </p:cNvSpPr>
          <p:nvPr/>
        </p:nvSpPr>
        <p:spPr bwMode="auto">
          <a:xfrm>
            <a:off x="6400800" y="2438400"/>
            <a:ext cx="8985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b="1"/>
              <a:t>(x+1/2,y+1/2)</a:t>
            </a:r>
          </a:p>
        </p:txBody>
      </p:sp>
      <p:sp>
        <p:nvSpPr>
          <p:cNvPr id="83980" name="Line 30"/>
          <p:cNvSpPr>
            <a:spLocks noChangeShapeType="1"/>
          </p:cNvSpPr>
          <p:nvPr/>
        </p:nvSpPr>
        <p:spPr bwMode="auto">
          <a:xfrm flipH="1">
            <a:off x="6705600" y="2743200"/>
            <a:ext cx="76200" cy="304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81" name="Text Box 31"/>
          <p:cNvSpPr txBox="1">
            <a:spLocks noChangeArrowheads="1"/>
          </p:cNvSpPr>
          <p:nvPr/>
        </p:nvSpPr>
        <p:spPr bwMode="auto">
          <a:xfrm>
            <a:off x="6324600" y="2209800"/>
            <a:ext cx="14192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good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4309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Implement Gradient Using Masks (cont’d)</a:t>
            </a:r>
          </a:p>
        </p:txBody>
      </p:sp>
      <p:sp>
        <p:nvSpPr>
          <p:cNvPr id="86019" name="Text Box 7"/>
          <p:cNvSpPr txBox="1">
            <a:spLocks noChangeArrowheads="1"/>
          </p:cNvSpPr>
          <p:nvPr/>
        </p:nvSpPr>
        <p:spPr bwMode="auto">
          <a:xfrm>
            <a:off x="3417888" y="1752600"/>
            <a:ext cx="3030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 Other approximations</a:t>
            </a:r>
          </a:p>
        </p:txBody>
      </p:sp>
      <p:pic>
        <p:nvPicPr>
          <p:cNvPr id="860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551113"/>
            <a:ext cx="380682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602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4694238"/>
            <a:ext cx="3878262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6022" name="Text Box 10"/>
          <p:cNvSpPr txBox="1">
            <a:spLocks noChangeArrowheads="1"/>
          </p:cNvSpPr>
          <p:nvPr/>
        </p:nvSpPr>
        <p:spPr bwMode="auto">
          <a:xfrm>
            <a:off x="4579938" y="5856288"/>
            <a:ext cx="704850" cy="36671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2"/>
                </a:solidFill>
              </a:rPr>
              <a:t>Sobel</a:t>
            </a:r>
          </a:p>
        </p:txBody>
      </p:sp>
      <p:pic>
        <p:nvPicPr>
          <p:cNvPr id="8602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8" y="4014788"/>
            <a:ext cx="26828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602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6203950"/>
            <a:ext cx="268288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602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0" y="4071938"/>
            <a:ext cx="25241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8602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6199188"/>
            <a:ext cx="254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6027" name="Text Box 10"/>
          <p:cNvSpPr txBox="1">
            <a:spLocks noChangeArrowheads="1"/>
          </p:cNvSpPr>
          <p:nvPr/>
        </p:nvSpPr>
        <p:spPr bwMode="auto">
          <a:xfrm>
            <a:off x="4506913" y="4025900"/>
            <a:ext cx="852487" cy="3698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2"/>
                </a:solidFill>
              </a:rPr>
              <a:t>Prewitt</a:t>
            </a:r>
          </a:p>
        </p:txBody>
      </p:sp>
    </p:spTree>
    <p:extLst>
      <p:ext uri="{BB962C8B-B14F-4D97-AF65-F5344CB8AC3E}">
        <p14:creationId xmlns:p14="http://schemas.microsoft.com/office/powerpoint/2010/main" val="25197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Example: Gradient Magnitude Image</a:t>
            </a:r>
          </a:p>
        </p:txBody>
      </p:sp>
      <p:pic>
        <p:nvPicPr>
          <p:cNvPr id="8806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3300413"/>
            <a:ext cx="2882900" cy="193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8" name="Picture 2" descr="C:\Users\bebis\Desktop\Pictur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3300413"/>
            <a:ext cx="293846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73275"/>
            <a:ext cx="2695575" cy="18002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22763"/>
            <a:ext cx="2695575" cy="1814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8071" name="Object 1"/>
          <p:cNvGraphicFramePr>
            <a:graphicFrameLocks noChangeAspect="1"/>
          </p:cNvGraphicFramePr>
          <p:nvPr/>
        </p:nvGraphicFramePr>
        <p:xfrm>
          <a:off x="5257800" y="4465638"/>
          <a:ext cx="4635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6" name="Equation" r:id="rId8" imgW="228600" imgH="419100" progId="Equation.DSMT4">
                  <p:embed/>
                </p:oleObj>
              </mc:Choice>
              <mc:Fallback>
                <p:oleObj name="Equation" r:id="rId8" imgW="228600" imgH="419100" progId="Equation.DSMT4">
                  <p:embed/>
                  <p:pic>
                    <p:nvPicPr>
                      <p:cNvPr id="88071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4465638"/>
                        <a:ext cx="463550" cy="8509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2" name="Object 2"/>
          <p:cNvGraphicFramePr>
            <a:graphicFrameLocks noChangeAspect="1"/>
          </p:cNvGraphicFramePr>
          <p:nvPr/>
        </p:nvGraphicFramePr>
        <p:xfrm>
          <a:off x="5334000" y="2174875"/>
          <a:ext cx="465138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7" name="Equation" r:id="rId10" imgW="228501" imgH="393529" progId="Equation.DSMT4">
                  <p:embed/>
                </p:oleObj>
              </mc:Choice>
              <mc:Fallback>
                <p:oleObj name="Equation" r:id="rId10" imgW="228501" imgH="393529" progId="Equation.DSMT4">
                  <p:embed/>
                  <p:pic>
                    <p:nvPicPr>
                      <p:cNvPr id="8807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174875"/>
                        <a:ext cx="465138" cy="79851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8073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2" b="43347"/>
          <a:stretch>
            <a:fillRect/>
          </a:stretch>
        </p:blipFill>
        <p:spPr bwMode="auto">
          <a:xfrm>
            <a:off x="6777038" y="2214563"/>
            <a:ext cx="1573212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8074" name="TextBox 1"/>
          <p:cNvSpPr txBox="1">
            <a:spLocks noChangeArrowheads="1"/>
          </p:cNvSpPr>
          <p:nvPr/>
        </p:nvSpPr>
        <p:spPr bwMode="auto">
          <a:xfrm>
            <a:off x="6072188" y="1685925"/>
            <a:ext cx="2771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Gradient Magnitude</a:t>
            </a:r>
          </a:p>
        </p:txBody>
      </p:sp>
      <p:cxnSp>
        <p:nvCxnSpPr>
          <p:cNvPr id="88075" name="Straight Arrow Connector 3"/>
          <p:cNvCxnSpPr>
            <a:cxnSpLocks noChangeShapeType="1"/>
            <a:stCxn id="88069" idx="3"/>
          </p:cNvCxnSpPr>
          <p:nvPr/>
        </p:nvCxnSpPr>
        <p:spPr bwMode="auto">
          <a:xfrm>
            <a:off x="5895975" y="2973388"/>
            <a:ext cx="185738" cy="1141412"/>
          </a:xfrm>
          <a:prstGeom prst="straightConnector1">
            <a:avLst/>
          </a:prstGeom>
          <a:noFill/>
          <a:ln w="381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076" name="Straight Arrow Connector 5"/>
          <p:cNvCxnSpPr>
            <a:cxnSpLocks noChangeShapeType="1"/>
            <a:stCxn id="88070" idx="3"/>
          </p:cNvCxnSpPr>
          <p:nvPr/>
        </p:nvCxnSpPr>
        <p:spPr bwMode="auto">
          <a:xfrm flipV="1">
            <a:off x="5895975" y="4114800"/>
            <a:ext cx="185738" cy="1116013"/>
          </a:xfrm>
          <a:prstGeom prst="straightConnector1">
            <a:avLst/>
          </a:prstGeom>
          <a:noFill/>
          <a:ln w="381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077" name="TextBox 1"/>
          <p:cNvSpPr txBox="1">
            <a:spLocks noChangeArrowheads="1"/>
          </p:cNvSpPr>
          <p:nvPr/>
        </p:nvSpPr>
        <p:spPr bwMode="auto">
          <a:xfrm>
            <a:off x="6938963" y="5316538"/>
            <a:ext cx="1249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/>
              <a:t>(isotropic)</a:t>
            </a:r>
          </a:p>
        </p:txBody>
      </p:sp>
    </p:spTree>
    <p:extLst>
      <p:ext uri="{BB962C8B-B14F-4D97-AF65-F5344CB8AC3E}">
        <p14:creationId xmlns:p14="http://schemas.microsoft.com/office/powerpoint/2010/main" val="147802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Laplacian</a:t>
            </a:r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/>
          <a:stretch>
            <a:fillRect/>
          </a:stretch>
        </p:blipFill>
        <p:spPr bwMode="auto">
          <a:xfrm>
            <a:off x="1143000" y="2673350"/>
            <a:ext cx="624840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0116" name="Text Box 5"/>
          <p:cNvSpPr txBox="1">
            <a:spLocks noChangeArrowheads="1"/>
          </p:cNvSpPr>
          <p:nvPr/>
        </p:nvSpPr>
        <p:spPr bwMode="auto">
          <a:xfrm>
            <a:off x="1143000" y="1905000"/>
            <a:ext cx="5672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The Laplacian (2</a:t>
            </a:r>
            <a:r>
              <a:rPr lang="en-US" altLang="en-US" baseline="30000"/>
              <a:t>nd</a:t>
            </a:r>
            <a:r>
              <a:rPr lang="en-US" altLang="en-US"/>
              <a:t> derivative)  is defined as:</a:t>
            </a:r>
          </a:p>
        </p:txBody>
      </p:sp>
      <p:sp>
        <p:nvSpPr>
          <p:cNvPr id="90117" name="TextBox 1"/>
          <p:cNvSpPr txBox="1">
            <a:spLocks noChangeArrowheads="1"/>
          </p:cNvSpPr>
          <p:nvPr/>
        </p:nvSpPr>
        <p:spPr bwMode="auto">
          <a:xfrm>
            <a:off x="3657600" y="3910013"/>
            <a:ext cx="17986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(dot product)</a:t>
            </a:r>
          </a:p>
        </p:txBody>
      </p:sp>
      <p:pic>
        <p:nvPicPr>
          <p:cNvPr id="901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716463"/>
            <a:ext cx="5621338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0119" name="TextBox 2"/>
          <p:cNvSpPr txBox="1">
            <a:spLocks noChangeArrowheads="1"/>
          </p:cNvSpPr>
          <p:nvPr/>
        </p:nvSpPr>
        <p:spPr bwMode="auto">
          <a:xfrm>
            <a:off x="115888" y="5181600"/>
            <a:ext cx="190182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200"/>
              <a:t>Approximate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200"/>
              <a:t>2</a:t>
            </a:r>
            <a:r>
              <a:rPr lang="en-US" altLang="en-US" sz="2200" baseline="30000"/>
              <a:t>nd</a:t>
            </a:r>
            <a:r>
              <a:rPr lang="en-US" altLang="en-US" sz="2200"/>
              <a:t> derivatives:</a:t>
            </a:r>
          </a:p>
        </p:txBody>
      </p:sp>
    </p:spTree>
    <p:extLst>
      <p:ext uri="{BB962C8B-B14F-4D97-AF65-F5344CB8AC3E}">
        <p14:creationId xmlns:p14="http://schemas.microsoft.com/office/powerpoint/2010/main" val="316562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Laplacian (cont’d)</a:t>
            </a:r>
          </a:p>
        </p:txBody>
      </p:sp>
      <p:pic>
        <p:nvPicPr>
          <p:cNvPr id="9216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86000"/>
            <a:ext cx="599281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2164" name="TextBox 1"/>
          <p:cNvSpPr txBox="1">
            <a:spLocks noChangeArrowheads="1"/>
          </p:cNvSpPr>
          <p:nvPr/>
        </p:nvSpPr>
        <p:spPr bwMode="auto">
          <a:xfrm>
            <a:off x="3581400" y="1735138"/>
            <a:ext cx="2155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Laplacian Mask</a:t>
            </a:r>
          </a:p>
        </p:txBody>
      </p:sp>
      <p:pic>
        <p:nvPicPr>
          <p:cNvPr id="9216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65650"/>
            <a:ext cx="2960688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706938"/>
            <a:ext cx="2846388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92167" name="Text Box 6"/>
          <p:cNvSpPr txBox="1">
            <a:spLocks noChangeArrowheads="1"/>
          </p:cNvSpPr>
          <p:nvPr/>
        </p:nvSpPr>
        <p:spPr bwMode="auto">
          <a:xfrm>
            <a:off x="5348288" y="4060825"/>
            <a:ext cx="2755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Edges can be found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by detect the zero-crossings</a:t>
            </a:r>
          </a:p>
        </p:txBody>
      </p:sp>
    </p:spTree>
    <p:extLst>
      <p:ext uri="{BB962C8B-B14F-4D97-AF65-F5344CB8AC3E}">
        <p14:creationId xmlns:p14="http://schemas.microsoft.com/office/powerpoint/2010/main" val="28089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4000" dirty="0" smtClean="0"/>
          </a:p>
          <a:p>
            <a:pPr algn="ctr">
              <a:buNone/>
            </a:pPr>
            <a:endParaRPr lang="en-US" sz="4000" smtClean="0"/>
          </a:p>
          <a:p>
            <a:pPr algn="ctr">
              <a:buNone/>
            </a:pPr>
            <a:r>
              <a:rPr lang="en-US" sz="4000" smtClean="0"/>
              <a:t>Thanks </a:t>
            </a:r>
            <a:r>
              <a:rPr lang="en-US" sz="4000" dirty="0" smtClean="0"/>
              <a:t>for your kind attention   !!!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Example of Image Negative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09800"/>
            <a:ext cx="20574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Down Arrow 21"/>
          <p:cNvSpPr/>
          <p:nvPr/>
        </p:nvSpPr>
        <p:spPr>
          <a:xfrm>
            <a:off x="7239000" y="3594100"/>
            <a:ext cx="381000" cy="3683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495800"/>
            <a:ext cx="2057400" cy="206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04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Log Transformation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/>
              <a:t>An </a:t>
            </a:r>
            <a:r>
              <a:rPr lang="en-US" sz="2200" dirty="0" smtClean="0"/>
              <a:t>original image </a:t>
            </a:r>
            <a:r>
              <a:rPr lang="en-US" sz="2200" dirty="0"/>
              <a:t>with gray level in the range  </a:t>
            </a:r>
            <a:r>
              <a:rPr lang="en-US" sz="2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[0, L-1]</a:t>
            </a:r>
            <a:r>
              <a:rPr lang="en-US" sz="2200" dirty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Log </a:t>
            </a:r>
            <a:r>
              <a:rPr lang="en-US" sz="2000" dirty="0"/>
              <a:t>transformation </a:t>
            </a:r>
            <a:r>
              <a:rPr lang="en-US" sz="2000" dirty="0" smtClean="0"/>
              <a:t>: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 log (1+r)</a:t>
            </a:r>
            <a:endParaRPr lang="en-US" sz="2400" i="1" dirty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     Where c = const. and   r ≥ 0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400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Log curve maps a narrow range </a:t>
            </a:r>
            <a:r>
              <a:rPr lang="en-US" sz="2000" dirty="0" smtClean="0"/>
              <a:t>of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 </a:t>
            </a:r>
            <a:r>
              <a:rPr lang="en-US" sz="2000" dirty="0"/>
              <a:t>low gray-level values in the input image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 into </a:t>
            </a:r>
            <a:r>
              <a:rPr lang="en-US" sz="2000" dirty="0"/>
              <a:t>a wider range of output levels </a:t>
            </a:r>
            <a:r>
              <a:rPr lang="en-US" sz="2000" dirty="0" smtClean="0"/>
              <a:t>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Suitable for enhancing white or gray detail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embedded in dark regions of an image,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especially when the black area dominant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in size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IN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/>
          <p:cNvGrpSpPr/>
          <p:nvPr/>
        </p:nvGrpSpPr>
        <p:grpSpPr>
          <a:xfrm>
            <a:off x="5956531" y="2895600"/>
            <a:ext cx="3015099" cy="3753942"/>
            <a:chOff x="5671699" y="3122797"/>
            <a:chExt cx="3015099" cy="3753942"/>
          </a:xfrm>
        </p:grpSpPr>
        <p:grpSp>
          <p:nvGrpSpPr>
            <p:cNvPr id="17" name="Group 16"/>
            <p:cNvGrpSpPr/>
            <p:nvPr/>
          </p:nvGrpSpPr>
          <p:grpSpPr>
            <a:xfrm>
              <a:off x="5671699" y="3122797"/>
              <a:ext cx="2908970" cy="2857650"/>
              <a:chOff x="5840016" y="2764258"/>
              <a:chExt cx="2908970" cy="285765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840016" y="2764258"/>
                <a:ext cx="2908970" cy="2857650"/>
                <a:chOff x="5370387" y="3222535"/>
                <a:chExt cx="2908970" cy="2857650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5867400" y="3581400"/>
                  <a:ext cx="2149475" cy="2057400"/>
                  <a:chOff x="2743199" y="3048000"/>
                  <a:chExt cx="2149475" cy="2057400"/>
                </a:xfrm>
              </p:grpSpPr>
              <p:sp>
                <p:nvSpPr>
                  <p:cNvPr id="28" name="Line 4"/>
                  <p:cNvSpPr>
                    <a:spLocks noChangeShapeType="1"/>
                  </p:cNvSpPr>
                  <p:nvPr/>
                </p:nvSpPr>
                <p:spPr bwMode="auto">
                  <a:xfrm>
                    <a:off x="2743199" y="5105400"/>
                    <a:ext cx="214947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9" name="Line 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43199" y="3048000"/>
                    <a:ext cx="0" cy="20574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371556" y="5689600"/>
                  <a:ext cx="48122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 smtClean="0">
                      <a:latin typeface="Times New Roman" pitchFamily="18" charset="0"/>
                    </a:rPr>
                    <a:t>L-1</a:t>
                  </a:r>
                  <a:endParaRPr lang="en-US" altLang="zh-CN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2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695156" y="5680075"/>
                  <a:ext cx="31290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 smtClean="0">
                      <a:latin typeface="Times New Roman" pitchFamily="18" charset="0"/>
                    </a:rPr>
                    <a:t>0</a:t>
                  </a:r>
                  <a:endParaRPr lang="en-US" altLang="zh-CN" sz="2000" dirty="0">
                    <a:latin typeface="Times New Roman" pitchFamily="18" charset="0"/>
                  </a:endParaRPr>
                </a:p>
              </p:txBody>
            </p:sp>
            <p:sp>
              <p:nvSpPr>
                <p:cNvPr id="2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370387" y="3793123"/>
                  <a:ext cx="48122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 smtClean="0">
                      <a:latin typeface="Times New Roman" pitchFamily="18" charset="0"/>
                    </a:rPr>
                    <a:t>L-1</a:t>
                  </a:r>
                  <a:endParaRPr lang="en-US" altLang="zh-CN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2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8009731" y="5434568"/>
                  <a:ext cx="26962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>
                      <a:solidFill>
                        <a:schemeClr val="accent2"/>
                      </a:solidFill>
                      <a:latin typeface="Times New Roman" pitchFamily="18" charset="0"/>
                    </a:rPr>
                    <a:t>r</a:t>
                  </a:r>
                </a:p>
              </p:txBody>
            </p:sp>
            <p:sp>
              <p:nvSpPr>
                <p:cNvPr id="2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767599" y="3222535"/>
                  <a:ext cx="28405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 smtClean="0">
                      <a:solidFill>
                        <a:schemeClr val="accent2"/>
                      </a:solidFill>
                      <a:latin typeface="Times New Roman" pitchFamily="18" charset="0"/>
                    </a:rPr>
                    <a:t>s</a:t>
                  </a:r>
                  <a:endParaRPr lang="en-US" altLang="zh-CN" sz="2000" dirty="0">
                    <a:solidFill>
                      <a:schemeClr val="accent2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6321238" y="3513648"/>
                <a:ext cx="1676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7997638" y="3513648"/>
                <a:ext cx="0" cy="1676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3" name="Arc 32"/>
            <p:cNvSpPr/>
            <p:nvPr/>
          </p:nvSpPr>
          <p:spPr>
            <a:xfrm flipH="1">
              <a:off x="6168711" y="3872187"/>
              <a:ext cx="2518087" cy="3004552"/>
            </a:xfrm>
            <a:prstGeom prst="arc">
              <a:avLst>
                <a:gd name="adj1" fmla="val 15806538"/>
                <a:gd name="adj2" fmla="val 50666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1861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Example of Log Transformation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" name="Group 3"/>
          <p:cNvGrpSpPr>
            <a:grpSpLocks/>
          </p:cNvGrpSpPr>
          <p:nvPr/>
        </p:nvGrpSpPr>
        <p:grpSpPr bwMode="auto">
          <a:xfrm>
            <a:off x="1053398" y="2209726"/>
            <a:ext cx="7176688" cy="4339189"/>
            <a:chOff x="672" y="1008"/>
            <a:chExt cx="4816" cy="2892"/>
          </a:xfrm>
        </p:grpSpPr>
        <p:graphicFrame>
          <p:nvGraphicFramePr>
            <p:cNvPr id="3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3515243"/>
                </p:ext>
              </p:extLst>
            </p:nvPr>
          </p:nvGraphicFramePr>
          <p:xfrm>
            <a:off x="672" y="1008"/>
            <a:ext cx="4608" cy="2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20" name="Bitmap Image" r:id="rId4" imgW="4266667" imgH="2133898" progId="PBrush">
                    <p:embed/>
                  </p:oleObj>
                </mc:Choice>
                <mc:Fallback>
                  <p:oleObj name="Bitmap Image" r:id="rId4" imgW="4266667" imgH="2133898" progId="PBrush">
                    <p:embed/>
                    <p:pic>
                      <p:nvPicPr>
                        <p:cNvPr id="0" name="Picture 1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008"/>
                          <a:ext cx="4608" cy="2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2874" y="3486"/>
              <a:ext cx="2614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latin typeface="+mj-lt"/>
                  <a:cs typeface="Angsana New" pitchFamily="18" charset="-34"/>
                </a:rPr>
                <a:t>Result after apply the log transformation with c = 1, range = 0 to 6.2</a:t>
              </a:r>
              <a:endParaRPr lang="th-TH" sz="1600" b="1" dirty="0">
                <a:latin typeface="+mj-lt"/>
                <a:cs typeface="Angsana New" pitchFamily="18" charset="-34"/>
              </a:endParaRPr>
            </a:p>
          </p:txBody>
        </p:sp>
        <p:sp>
          <p:nvSpPr>
            <p:cNvPr id="32" name="Rectangle 6"/>
            <p:cNvSpPr>
              <a:spLocks noChangeArrowheads="1"/>
            </p:cNvSpPr>
            <p:nvPr/>
          </p:nvSpPr>
          <p:spPr bwMode="auto">
            <a:xfrm>
              <a:off x="732" y="3489"/>
              <a:ext cx="2160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dirty="0">
                  <a:latin typeface="+mj-lt"/>
                  <a:cs typeface="Angsana New" pitchFamily="18" charset="-34"/>
                </a:rPr>
                <a:t>Fourier Spectrum with range = 0 to 1.5 x 10</a:t>
              </a:r>
              <a:r>
                <a:rPr lang="en-US" sz="1600" b="1" baseline="30000" dirty="0">
                  <a:latin typeface="+mj-lt"/>
                  <a:cs typeface="Angsana New" pitchFamily="18" charset="-34"/>
                </a:rPr>
                <a:t>6</a:t>
              </a:r>
              <a:endParaRPr lang="th-TH" sz="1600" b="1" dirty="0">
                <a:latin typeface="+mj-lt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95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Inverse-Log Transformation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An </a:t>
            </a:r>
            <a:r>
              <a:rPr lang="en-US" sz="2000" dirty="0" smtClean="0"/>
              <a:t>original image </a:t>
            </a:r>
            <a:r>
              <a:rPr lang="en-US" sz="2000" dirty="0"/>
              <a:t>with gray level in the range  </a:t>
            </a: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[0, L-1]</a:t>
            </a:r>
            <a:r>
              <a:rPr lang="en-US" sz="2000" dirty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Opposite of the log transform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Used to expand the values of high pixels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in </a:t>
            </a:r>
            <a:r>
              <a:rPr lang="en-US" sz="2000" dirty="0"/>
              <a:t>an image while compressing </a:t>
            </a:r>
            <a:r>
              <a:rPr lang="en-US" sz="2000" dirty="0" smtClean="0"/>
              <a:t> the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darker-level </a:t>
            </a:r>
            <a:r>
              <a:rPr lang="en-US" sz="2000" dirty="0"/>
              <a:t>values.</a:t>
            </a:r>
            <a:endParaRPr lang="th-TH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Inverse-Log </a:t>
            </a:r>
            <a:r>
              <a:rPr lang="en-US" sz="2000" dirty="0"/>
              <a:t>curve maps a </a:t>
            </a:r>
            <a:r>
              <a:rPr lang="en-US" sz="2000" dirty="0" smtClean="0"/>
              <a:t>wider </a:t>
            </a:r>
            <a:r>
              <a:rPr lang="en-US" sz="2000" dirty="0"/>
              <a:t>range </a:t>
            </a:r>
            <a:r>
              <a:rPr lang="en-US" sz="2000" dirty="0" smtClean="0"/>
              <a:t>of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 </a:t>
            </a:r>
            <a:r>
              <a:rPr lang="en-US" sz="2000" dirty="0"/>
              <a:t>low gray-level values in the input image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 into a narrow range </a:t>
            </a:r>
            <a:r>
              <a:rPr lang="en-US" sz="2000" dirty="0"/>
              <a:t>of output levels </a:t>
            </a:r>
            <a:r>
              <a:rPr lang="en-US" sz="2000" dirty="0" smtClean="0"/>
              <a:t>.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/>
          <p:cNvGrpSpPr/>
          <p:nvPr/>
        </p:nvGrpSpPr>
        <p:grpSpPr>
          <a:xfrm>
            <a:off x="5307347" y="2455985"/>
            <a:ext cx="3558154" cy="3297265"/>
            <a:chOff x="5022515" y="2683182"/>
            <a:chExt cx="3558154" cy="3297265"/>
          </a:xfrm>
        </p:grpSpPr>
        <p:grpSp>
          <p:nvGrpSpPr>
            <p:cNvPr id="17" name="Group 16"/>
            <p:cNvGrpSpPr/>
            <p:nvPr/>
          </p:nvGrpSpPr>
          <p:grpSpPr>
            <a:xfrm>
              <a:off x="5671699" y="3122797"/>
              <a:ext cx="2908970" cy="2857650"/>
              <a:chOff x="5840016" y="2764258"/>
              <a:chExt cx="2908970" cy="285765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840016" y="2764258"/>
                <a:ext cx="2908970" cy="2857650"/>
                <a:chOff x="5370387" y="3222535"/>
                <a:chExt cx="2908970" cy="2857650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5867400" y="3581400"/>
                  <a:ext cx="2149475" cy="2057400"/>
                  <a:chOff x="2743199" y="3048000"/>
                  <a:chExt cx="2149475" cy="2057400"/>
                </a:xfrm>
              </p:grpSpPr>
              <p:sp>
                <p:nvSpPr>
                  <p:cNvPr id="28" name="Line 4"/>
                  <p:cNvSpPr>
                    <a:spLocks noChangeShapeType="1"/>
                  </p:cNvSpPr>
                  <p:nvPr/>
                </p:nvSpPr>
                <p:spPr bwMode="auto">
                  <a:xfrm>
                    <a:off x="2743199" y="5105400"/>
                    <a:ext cx="214947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  <p:sp>
                <p:nvSpPr>
                  <p:cNvPr id="29" name="Line 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743199" y="3048000"/>
                    <a:ext cx="0" cy="205740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IN"/>
                  </a:p>
                </p:txBody>
              </p:sp>
            </p:grpSp>
            <p:sp>
              <p:nvSpPr>
                <p:cNvPr id="23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7371556" y="5689600"/>
                  <a:ext cx="48122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 smtClean="0">
                      <a:latin typeface="Times New Roman" pitchFamily="18" charset="0"/>
                    </a:rPr>
                    <a:t>L-1</a:t>
                  </a:r>
                  <a:endParaRPr lang="en-US" altLang="zh-CN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24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695156" y="5680075"/>
                  <a:ext cx="31290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 smtClean="0">
                      <a:latin typeface="Times New Roman" pitchFamily="18" charset="0"/>
                    </a:rPr>
                    <a:t>0</a:t>
                  </a:r>
                  <a:endParaRPr lang="en-US" altLang="zh-CN" sz="2000" dirty="0">
                    <a:latin typeface="Times New Roman" pitchFamily="18" charset="0"/>
                  </a:endParaRPr>
                </a:p>
              </p:txBody>
            </p:sp>
            <p:sp>
              <p:nvSpPr>
                <p:cNvPr id="2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370387" y="3793123"/>
                  <a:ext cx="481222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dirty="0" smtClean="0">
                      <a:latin typeface="Times New Roman" pitchFamily="18" charset="0"/>
                    </a:rPr>
                    <a:t>L-1</a:t>
                  </a:r>
                  <a:endParaRPr lang="en-US" altLang="zh-CN" sz="1600" dirty="0">
                    <a:latin typeface="Times New Roman" pitchFamily="18" charset="0"/>
                  </a:endParaRPr>
                </a:p>
              </p:txBody>
            </p:sp>
            <p:sp>
              <p:nvSpPr>
                <p:cNvPr id="2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8009731" y="5434568"/>
                  <a:ext cx="26962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>
                      <a:solidFill>
                        <a:schemeClr val="accent2"/>
                      </a:solidFill>
                      <a:latin typeface="Times New Roman" pitchFamily="18" charset="0"/>
                    </a:rPr>
                    <a:t>r</a:t>
                  </a:r>
                </a:p>
              </p:txBody>
            </p:sp>
            <p:sp>
              <p:nvSpPr>
                <p:cNvPr id="2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5767599" y="3222535"/>
                  <a:ext cx="28405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SimSun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dirty="0" smtClean="0">
                      <a:solidFill>
                        <a:schemeClr val="accent2"/>
                      </a:solidFill>
                      <a:latin typeface="Times New Roman" pitchFamily="18" charset="0"/>
                    </a:rPr>
                    <a:t>s</a:t>
                  </a:r>
                  <a:endParaRPr lang="en-US" altLang="zh-CN" sz="2000" dirty="0">
                    <a:solidFill>
                      <a:schemeClr val="accent2"/>
                    </a:solidFill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9" name="Line 14"/>
              <p:cNvSpPr>
                <a:spLocks noChangeShapeType="1"/>
              </p:cNvSpPr>
              <p:nvPr/>
            </p:nvSpPr>
            <p:spPr bwMode="auto">
              <a:xfrm>
                <a:off x="6321238" y="3513648"/>
                <a:ext cx="1676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7997638" y="3513648"/>
                <a:ext cx="0" cy="1676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33" name="Arc 32"/>
            <p:cNvSpPr/>
            <p:nvPr/>
          </p:nvSpPr>
          <p:spPr>
            <a:xfrm rot="5820171">
              <a:off x="4989854" y="2715843"/>
              <a:ext cx="2861102" cy="2795780"/>
            </a:xfrm>
            <a:prstGeom prst="arc">
              <a:avLst>
                <a:gd name="adj1" fmla="val 15806538"/>
                <a:gd name="adj2" fmla="val 28468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791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Power-law (GAMMA) transformation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An </a:t>
            </a:r>
            <a:r>
              <a:rPr lang="en-US" sz="2000" dirty="0" smtClean="0"/>
              <a:t>original image </a:t>
            </a:r>
            <a:r>
              <a:rPr lang="en-US" sz="2000" dirty="0"/>
              <a:t>with gray level in the range  </a:t>
            </a:r>
            <a:r>
              <a:rPr lang="en-US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[0, L-1]</a:t>
            </a:r>
            <a:r>
              <a:rPr lang="en-US" sz="2000" dirty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Has the basic mathematical form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s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= c </a:t>
            </a: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. r</a:t>
            </a:r>
            <a:r>
              <a:rPr lang="en-US" sz="2400" b="1" i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</a:t>
            </a:r>
            <a:endParaRPr lang="en-US" sz="24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Power-law </a:t>
            </a:r>
            <a:r>
              <a:rPr lang="en-US" sz="2000" dirty="0"/>
              <a:t>curves with fractional </a:t>
            </a:r>
            <a:r>
              <a:rPr lang="en-US" sz="2000" dirty="0" smtClean="0"/>
              <a:t>values </a:t>
            </a:r>
            <a:r>
              <a:rPr lang="en-US" sz="2000" dirty="0"/>
              <a:t>of </a:t>
            </a:r>
            <a:r>
              <a:rPr lang="en-US" sz="2000" dirty="0">
                <a:sym typeface="Symbol" pitchFamily="18" charset="2"/>
              </a:rPr>
              <a:t> map a narrow range of </a:t>
            </a:r>
            <a:endParaRPr lang="en-US" sz="2000" dirty="0" smtClean="0">
              <a:sym typeface="Symbol" pitchFamily="18" charset="2"/>
            </a:endParaRP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>
                <a:sym typeface="Symbol" pitchFamily="18" charset="2"/>
              </a:rPr>
              <a:t>     dark </a:t>
            </a:r>
            <a:r>
              <a:rPr lang="en-US" sz="2000" dirty="0">
                <a:sym typeface="Symbol" pitchFamily="18" charset="2"/>
              </a:rPr>
              <a:t>input values into a wider range of </a:t>
            </a:r>
            <a:r>
              <a:rPr lang="en-US" sz="2000" dirty="0" smtClean="0">
                <a:sym typeface="Symbol" pitchFamily="18" charset="2"/>
              </a:rPr>
              <a:t>output </a:t>
            </a:r>
            <a:r>
              <a:rPr lang="en-US" sz="2000" dirty="0">
                <a:sym typeface="Symbol" pitchFamily="18" charset="2"/>
              </a:rPr>
              <a:t>values, with </a:t>
            </a:r>
            <a:r>
              <a:rPr lang="en-US" sz="2000" dirty="0" smtClean="0">
                <a:sym typeface="Symbol" pitchFamily="18" charset="2"/>
              </a:rPr>
              <a:t>the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>
                <a:sym typeface="Symbol" pitchFamily="18" charset="2"/>
              </a:rPr>
              <a:t> </a:t>
            </a:r>
            <a:r>
              <a:rPr lang="en-US" sz="2000" dirty="0" smtClean="0">
                <a:sym typeface="Symbol" pitchFamily="18" charset="2"/>
              </a:rPr>
              <a:t>    opposite being true </a:t>
            </a:r>
            <a:r>
              <a:rPr lang="en-US" sz="2000" dirty="0">
                <a:sym typeface="Symbol" pitchFamily="18" charset="2"/>
              </a:rPr>
              <a:t>for higher values of input </a:t>
            </a:r>
            <a:r>
              <a:rPr lang="en-US" sz="2000" dirty="0" smtClean="0">
                <a:sym typeface="Symbol" pitchFamily="18" charset="2"/>
              </a:rPr>
              <a:t>levels.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>
              <a:sym typeface="Symbol" pitchFamily="18" charset="2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>
                <a:sym typeface="Symbol" pitchFamily="18" charset="2"/>
              </a:rPr>
              <a:t>c </a:t>
            </a:r>
            <a:r>
              <a:rPr lang="en-US" sz="2000" dirty="0">
                <a:sym typeface="Symbol" pitchFamily="18" charset="2"/>
              </a:rPr>
              <a:t>=  = 1 </a:t>
            </a:r>
            <a:r>
              <a:rPr lang="en-US" sz="2000" dirty="0">
                <a:sym typeface="Wingdings 3" pitchFamily="18" charset="2"/>
              </a:rPr>
              <a:t> </a:t>
            </a:r>
            <a:r>
              <a:rPr lang="en-US" sz="2000" dirty="0">
                <a:sym typeface="Symbol" pitchFamily="18" charset="2"/>
              </a:rPr>
              <a:t>Identity function</a:t>
            </a:r>
            <a:endParaRPr lang="th-TH" sz="2000" dirty="0">
              <a:sym typeface="Symbol" pitchFamily="18" charset="2"/>
            </a:endParaRP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>
              <a:sym typeface="Symbol" pitchFamily="18" charset="2"/>
            </a:endParaRP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62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Power-law (GAMMA) transformation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172200" y="4508500"/>
            <a:ext cx="20398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b="1" dirty="0">
                <a:latin typeface="+mj-lt"/>
                <a:cs typeface="Angsana New" pitchFamily="18" charset="-34"/>
              </a:rPr>
              <a:t>Input gray level, r</a:t>
            </a:r>
            <a:endParaRPr lang="th-TH" sz="2000" b="1" dirty="0">
              <a:latin typeface="+mj-lt"/>
              <a:cs typeface="Angsana New" pitchFamily="18" charset="-34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5674518" y="4822827"/>
            <a:ext cx="33289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cs typeface="Angsana New" pitchFamily="18" charset="-34"/>
              </a:rPr>
              <a:t>Plots of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</a:rPr>
              <a:t>s = </a:t>
            </a:r>
            <a:r>
              <a:rPr lang="en-US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</a:rPr>
              <a:t>cr</a:t>
            </a:r>
            <a:r>
              <a:rPr lang="en-US" b="1" i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  <a:sym typeface="Symbol" pitchFamily="18" charset="2"/>
              </a:rPr>
              <a:t> </a:t>
            </a:r>
            <a:r>
              <a:rPr lang="en-US" b="1" i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b="1" dirty="0" smtClean="0">
                <a:latin typeface="+mj-lt"/>
                <a:cs typeface="Angsana New" pitchFamily="18" charset="-34"/>
              </a:rPr>
              <a:t>for </a:t>
            </a:r>
            <a:r>
              <a:rPr lang="en-US" b="1" dirty="0">
                <a:latin typeface="+mj-lt"/>
                <a:cs typeface="Angsana New" pitchFamily="18" charset="-34"/>
              </a:rPr>
              <a:t>various values of  </a:t>
            </a:r>
            <a:r>
              <a:rPr lang="en-US" dirty="0">
                <a:latin typeface="+mj-lt"/>
                <a:cs typeface="Angsana New" pitchFamily="18" charset="-34"/>
                <a:sym typeface="Symbol" pitchFamily="18" charset="2"/>
              </a:rPr>
              <a:t></a:t>
            </a:r>
            <a:r>
              <a:rPr lang="en-US" b="1" dirty="0">
                <a:latin typeface="+mj-lt"/>
                <a:cs typeface="Angsana New" pitchFamily="18" charset="-34"/>
              </a:rPr>
              <a:t> </a:t>
            </a:r>
            <a:r>
              <a:rPr lang="en-US" b="1" dirty="0" smtClean="0">
                <a:latin typeface="+mj-lt"/>
                <a:cs typeface="Angsana New" pitchFamily="18" charset="-34"/>
              </a:rPr>
              <a:t>(</a:t>
            </a:r>
            <a:r>
              <a:rPr lang="en-US" b="1" dirty="0">
                <a:latin typeface="+mj-lt"/>
                <a:cs typeface="Angsana New" pitchFamily="18" charset="-34"/>
              </a:rPr>
              <a:t>c = 1 in all cases)</a:t>
            </a:r>
            <a:endParaRPr lang="th-TH" b="1" dirty="0">
              <a:latin typeface="+mj-lt"/>
              <a:cs typeface="Angsana New" pitchFamily="18" charset="-34"/>
            </a:endParaRPr>
          </a:p>
        </p:txBody>
      </p:sp>
      <p:pic>
        <p:nvPicPr>
          <p:cNvPr id="4202" name="Picture 1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4683918" cy="417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52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Examples Power-law (GAMMA) transformation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755877"/>
              </p:ext>
            </p:extLst>
          </p:nvPr>
        </p:nvGraphicFramePr>
        <p:xfrm>
          <a:off x="609600" y="2286000"/>
          <a:ext cx="3724275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Bitmap Image" r:id="rId4" imgW="3400900" imgH="4420217" progId="PBrush">
                  <p:embed/>
                </p:oleObj>
              </mc:Choice>
              <mc:Fallback>
                <p:oleObj name="Bitmap Image" r:id="rId4" imgW="3400900" imgH="4420217" progId="PBrush">
                  <p:embed/>
                  <p:pic>
                    <p:nvPicPr>
                      <p:cNvPr id="0" name="Picture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86000"/>
                        <a:ext cx="3724275" cy="396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692054"/>
              </p:ext>
            </p:extLst>
          </p:nvPr>
        </p:nvGraphicFramePr>
        <p:xfrm>
          <a:off x="76200" y="2209800"/>
          <a:ext cx="457200" cy="670616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559300" y="2133600"/>
            <a:ext cx="4572000" cy="20036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(a) </a:t>
            </a:r>
            <a:r>
              <a:rPr lang="en-US" sz="2000" dirty="0" smtClean="0"/>
              <a:t>A </a:t>
            </a:r>
            <a:r>
              <a:rPr lang="en-US" sz="2000" dirty="0"/>
              <a:t>magnetic resonance image of an upper thoracic human spine with a fracture dislocation and spinal cord impingement</a:t>
            </a:r>
          </a:p>
          <a:p>
            <a:pPr marL="742950" lvl="1" indent="-285750">
              <a:lnSpc>
                <a:spcPct val="90000"/>
              </a:lnSpc>
              <a:buClr>
                <a:srgbClr val="C00000"/>
              </a:buClr>
              <a:buSzPct val="50000"/>
              <a:buFont typeface="Wingdings" pitchFamily="2" charset="2"/>
              <a:buChar char="q"/>
            </a:pPr>
            <a:r>
              <a:rPr lang="en-US" dirty="0"/>
              <a:t>The picture is predominately dark</a:t>
            </a:r>
          </a:p>
          <a:p>
            <a:pPr marL="742950" lvl="1" indent="-285750">
              <a:lnSpc>
                <a:spcPct val="90000"/>
              </a:lnSpc>
              <a:buClr>
                <a:srgbClr val="C00000"/>
              </a:buClr>
              <a:buSzPct val="50000"/>
              <a:buFont typeface="Wingdings" pitchFamily="2" charset="2"/>
              <a:buChar char="q"/>
            </a:pPr>
            <a:r>
              <a:rPr lang="en-US" dirty="0"/>
              <a:t>An expansion of gray levels are desirable </a:t>
            </a:r>
            <a:r>
              <a:rPr lang="en-US" dirty="0">
                <a:sym typeface="Wingdings 3" pitchFamily="18" charset="2"/>
              </a:rPr>
              <a:t> needs </a:t>
            </a:r>
            <a:r>
              <a:rPr lang="en-US" dirty="0">
                <a:sym typeface="Symbol" pitchFamily="18" charset="2"/>
              </a:rPr>
              <a:t> &lt; 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48200" y="4134249"/>
            <a:ext cx="4140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(b) </a:t>
            </a:r>
            <a:r>
              <a:rPr lang="en-US" sz="2000" dirty="0" smtClean="0"/>
              <a:t>Result after power-law  transformation with </a:t>
            </a:r>
            <a:r>
              <a:rPr lang="en-US" sz="2000" dirty="0" smtClean="0">
                <a:sym typeface="Symbol" pitchFamily="18" charset="2"/>
              </a:rPr>
              <a:t></a:t>
            </a:r>
            <a:r>
              <a:rPr lang="en-US" sz="2000" dirty="0" smtClean="0"/>
              <a:t> = 0.6, c=1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(c) </a:t>
            </a:r>
            <a:r>
              <a:rPr lang="en-US" sz="2000" dirty="0" smtClean="0"/>
              <a:t>Transformation </a:t>
            </a:r>
            <a:r>
              <a:rPr lang="en-US" sz="2000" dirty="0"/>
              <a:t>with </a:t>
            </a:r>
            <a:r>
              <a:rPr lang="en-US" sz="2000" dirty="0">
                <a:sym typeface="Symbol" pitchFamily="18" charset="2"/>
              </a:rPr>
              <a:t></a:t>
            </a:r>
            <a:r>
              <a:rPr lang="en-US" sz="2000" dirty="0"/>
              <a:t> = 0.4 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	 </a:t>
            </a:r>
            <a:r>
              <a:rPr lang="en-US" sz="2000" dirty="0"/>
              <a:t>(best result</a:t>
            </a:r>
            <a:r>
              <a:rPr lang="en-US" sz="2000" dirty="0" smtClean="0"/>
              <a:t>)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(d) </a:t>
            </a:r>
            <a:r>
              <a:rPr lang="en-US" sz="2000" dirty="0"/>
              <a:t>transformation with </a:t>
            </a:r>
            <a:r>
              <a:rPr lang="en-US" sz="2000" dirty="0">
                <a:sym typeface="Symbol" pitchFamily="18" charset="2"/>
              </a:rPr>
              <a:t></a:t>
            </a:r>
            <a:r>
              <a:rPr lang="en-US" sz="2000" dirty="0"/>
              <a:t> = 0.3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	 (under acceptable </a:t>
            </a:r>
            <a:r>
              <a:rPr lang="en-US" sz="2000" dirty="0" smtClean="0"/>
              <a:t>level)</a:t>
            </a:r>
            <a:endParaRPr lang="en-US" sz="20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13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Effect of Decreasing Gamma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When </a:t>
            </a:r>
            <a:r>
              <a:rPr lang="en-US" sz="2000" dirty="0"/>
              <a:t>the </a:t>
            </a:r>
            <a:r>
              <a:rPr lang="en-US" sz="2000" dirty="0">
                <a:sym typeface="Symbol" pitchFamily="18" charset="2"/>
              </a:rPr>
              <a:t></a:t>
            </a:r>
            <a:r>
              <a:rPr lang="en-US" sz="2000" dirty="0"/>
              <a:t> is reduced too much, the image begins to reduce contrast to the point where the image started to have very slight “wash-out” look, especially in the background</a:t>
            </a:r>
            <a:endParaRPr lang="th-TH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>
              <a:sym typeface="Symbol" pitchFamily="18" charset="2"/>
            </a:endParaRP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885102"/>
              </p:ext>
            </p:extLst>
          </p:nvPr>
        </p:nvGraphicFramePr>
        <p:xfrm>
          <a:off x="914400" y="3581400"/>
          <a:ext cx="32766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" name="Bitmap Image" r:id="rId4" imgW="3610479" imgH="3371429" progId="PBrush">
                  <p:embed/>
                </p:oleObj>
              </mc:Choice>
              <mc:Fallback>
                <p:oleObj name="Bitmap Image" r:id="rId4" imgW="3610479" imgH="3371429" progId="PBrush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81400"/>
                        <a:ext cx="3276600" cy="289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304800" y="3543300"/>
            <a:ext cx="121920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871203" y="5060209"/>
            <a:ext cx="20398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b="1" dirty="0">
                <a:latin typeface="+mj-lt"/>
                <a:cs typeface="Angsana New" pitchFamily="18" charset="-34"/>
              </a:rPr>
              <a:t>Input gray level, r</a:t>
            </a:r>
            <a:endParaRPr lang="th-TH" sz="2000" b="1" dirty="0">
              <a:latin typeface="+mj-lt"/>
              <a:cs typeface="Angsana New" pitchFamily="18" charset="-34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373521" y="5374536"/>
            <a:ext cx="33289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latin typeface="+mj-lt"/>
                <a:cs typeface="Angsana New" pitchFamily="18" charset="-34"/>
              </a:rPr>
              <a:t>Plots of 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</a:rPr>
              <a:t>s = </a:t>
            </a:r>
            <a:r>
              <a:rPr lang="en-US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</a:rPr>
              <a:t>cr</a:t>
            </a:r>
            <a:r>
              <a:rPr lang="en-US" b="1" i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  <a:sym typeface="Symbol" pitchFamily="18" charset="2"/>
              </a:rPr>
              <a:t> </a:t>
            </a:r>
            <a:r>
              <a:rPr lang="en-US" b="1" i="1" baseline="30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b="1" dirty="0" smtClean="0">
                <a:latin typeface="+mj-lt"/>
                <a:cs typeface="Angsana New" pitchFamily="18" charset="-34"/>
              </a:rPr>
              <a:t>for </a:t>
            </a:r>
            <a:r>
              <a:rPr lang="en-US" b="1" dirty="0">
                <a:latin typeface="+mj-lt"/>
                <a:cs typeface="Angsana New" pitchFamily="18" charset="-34"/>
              </a:rPr>
              <a:t>various values of  </a:t>
            </a:r>
            <a:r>
              <a:rPr lang="en-US" dirty="0">
                <a:latin typeface="+mj-lt"/>
                <a:cs typeface="Angsana New" pitchFamily="18" charset="-34"/>
                <a:sym typeface="Symbol" pitchFamily="18" charset="2"/>
              </a:rPr>
              <a:t></a:t>
            </a:r>
            <a:r>
              <a:rPr lang="en-US" b="1" dirty="0">
                <a:latin typeface="+mj-lt"/>
                <a:cs typeface="Angsana New" pitchFamily="18" charset="-34"/>
              </a:rPr>
              <a:t> </a:t>
            </a:r>
            <a:r>
              <a:rPr lang="en-US" b="1" dirty="0" smtClean="0">
                <a:latin typeface="+mj-lt"/>
                <a:cs typeface="Angsana New" pitchFamily="18" charset="-34"/>
              </a:rPr>
              <a:t>(</a:t>
            </a:r>
            <a:r>
              <a:rPr lang="en-US" b="1" dirty="0">
                <a:latin typeface="+mj-lt"/>
                <a:cs typeface="Angsana New" pitchFamily="18" charset="-34"/>
              </a:rPr>
              <a:t>c = 1 in all cases)</a:t>
            </a:r>
            <a:endParaRPr lang="th-TH" b="1" dirty="0">
              <a:latin typeface="+mj-lt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93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Sometimes Image is not perfect!!</a:t>
            </a:r>
            <a:endParaRPr lang="en-IN" sz="4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752600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96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Another Examples Power-law transformation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858443"/>
              </p:ext>
            </p:extLst>
          </p:nvPr>
        </p:nvGraphicFramePr>
        <p:xfrm>
          <a:off x="76200" y="2209800"/>
          <a:ext cx="457200" cy="670616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122605"/>
              </p:ext>
            </p:extLst>
          </p:nvPr>
        </p:nvGraphicFramePr>
        <p:xfrm>
          <a:off x="914400" y="2232225"/>
          <a:ext cx="34290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" name="Bitmap Image" r:id="rId4" imgW="4296375" imgH="4304762" progId="PBrush">
                  <p:embed/>
                </p:oleObj>
              </mc:Choice>
              <mc:Fallback>
                <p:oleObj name="Bitmap Image" r:id="rId4" imgW="4296375" imgH="4304762" progId="PBrush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32225"/>
                        <a:ext cx="3429000" cy="3810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 txBox="1">
            <a:spLocks noChangeArrowheads="1"/>
          </p:cNvSpPr>
          <p:nvPr/>
        </p:nvSpPr>
        <p:spPr>
          <a:xfrm>
            <a:off x="4495800" y="2133600"/>
            <a:ext cx="4506912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buFontTx/>
              <a:buAutoNum type="alphaLcParenBoth"/>
            </a:pPr>
            <a:r>
              <a:rPr lang="en-US" sz="2000" dirty="0" smtClean="0"/>
              <a:t>image has a washed-out appearance, it needs a compression of gray levels </a:t>
            </a:r>
            <a:r>
              <a:rPr lang="en-US" sz="2000" dirty="0" smtClean="0">
                <a:sym typeface="Wingdings 3" pitchFamily="18" charset="2"/>
              </a:rPr>
              <a:t> needs </a:t>
            </a:r>
            <a:r>
              <a:rPr lang="en-US" sz="2000" dirty="0" smtClean="0">
                <a:sym typeface="Symbol" pitchFamily="18" charset="2"/>
              </a:rPr>
              <a:t> &gt; 1</a:t>
            </a:r>
          </a:p>
          <a:p>
            <a:pPr marL="457200" indent="-457200">
              <a:lnSpc>
                <a:spcPct val="90000"/>
              </a:lnSpc>
              <a:buFontTx/>
              <a:buAutoNum type="alphaLcParenBoth"/>
            </a:pP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(b) result after power-law 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	 transformation with </a:t>
            </a:r>
            <a:r>
              <a:rPr lang="en-US" sz="2000" dirty="0" smtClean="0">
                <a:sym typeface="Symbol" pitchFamily="18" charset="2"/>
              </a:rPr>
              <a:t></a:t>
            </a:r>
            <a:r>
              <a:rPr lang="en-US" sz="2000" dirty="0" smtClean="0"/>
              <a:t> = 3.0 (suitable)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(c) transformation with </a:t>
            </a:r>
            <a:r>
              <a:rPr lang="en-US" sz="2000" dirty="0" smtClean="0">
                <a:sym typeface="Symbol" pitchFamily="18" charset="2"/>
              </a:rPr>
              <a:t></a:t>
            </a:r>
            <a:r>
              <a:rPr lang="en-US" sz="2000" dirty="0" smtClean="0"/>
              <a:t> = 4.0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	(</a:t>
            </a:r>
            <a:r>
              <a:rPr lang="en-US" sz="2000" smtClean="0"/>
              <a:t>suitable)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 smtClean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(d) transformation with </a:t>
            </a:r>
            <a:r>
              <a:rPr lang="en-US" sz="2000" dirty="0" smtClean="0">
                <a:sym typeface="Symbol" pitchFamily="18" charset="2"/>
              </a:rPr>
              <a:t></a:t>
            </a:r>
            <a:r>
              <a:rPr lang="en-US" sz="2000" dirty="0" smtClean="0"/>
              <a:t> = 5.0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 dirty="0" smtClean="0"/>
              <a:t>	(high contrast, the image has areas that are too dark, some detail is lost)</a:t>
            </a:r>
            <a:endParaRPr lang="th-TH" sz="2000" dirty="0" smtClean="0"/>
          </a:p>
        </p:txBody>
      </p:sp>
    </p:spTree>
    <p:extLst>
      <p:ext uri="{BB962C8B-B14F-4D97-AF65-F5344CB8AC3E}">
        <p14:creationId xmlns:p14="http://schemas.microsoft.com/office/powerpoint/2010/main" val="50054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Piecewise-Linear Transformation Functions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Contrast Stretching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/>
              <a:t>Thresholding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Gray Level Slicing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Bit  Plane Slicing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5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Contrast Stretching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Increases the dynamic range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dirty="0"/>
              <a:t> </a:t>
            </a:r>
            <a:r>
              <a:rPr lang="en-US" sz="2400" dirty="0" smtClean="0"/>
              <a:t>    of gray levels in the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Thresholding is a special case of contrast stretching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/>
          <p:cNvGrpSpPr/>
          <p:nvPr/>
        </p:nvGrpSpPr>
        <p:grpSpPr>
          <a:xfrm>
            <a:off x="5478462" y="2133600"/>
            <a:ext cx="2709783" cy="2327275"/>
            <a:chOff x="5478462" y="2133600"/>
            <a:chExt cx="2709783" cy="2327275"/>
          </a:xfrm>
        </p:grpSpPr>
        <p:grpSp>
          <p:nvGrpSpPr>
            <p:cNvPr id="7" name="Group 6"/>
            <p:cNvGrpSpPr/>
            <p:nvPr/>
          </p:nvGrpSpPr>
          <p:grpSpPr>
            <a:xfrm>
              <a:off x="5478462" y="2133600"/>
              <a:ext cx="2709783" cy="2327275"/>
              <a:chOff x="5699125" y="762000"/>
              <a:chExt cx="2709783" cy="2327275"/>
            </a:xfrm>
          </p:grpSpPr>
          <p:sp>
            <p:nvSpPr>
              <p:cNvPr id="8" name="Line 4"/>
              <p:cNvSpPr>
                <a:spLocks noChangeShapeType="1"/>
              </p:cNvSpPr>
              <p:nvPr/>
            </p:nvSpPr>
            <p:spPr bwMode="auto">
              <a:xfrm>
                <a:off x="5895975" y="2667000"/>
                <a:ext cx="214947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" name="Line 5"/>
              <p:cNvSpPr>
                <a:spLocks noChangeShapeType="1"/>
              </p:cNvSpPr>
              <p:nvPr/>
            </p:nvSpPr>
            <p:spPr bwMode="auto">
              <a:xfrm flipV="1">
                <a:off x="5895975" y="762000"/>
                <a:ext cx="0" cy="1905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Text Box 6"/>
              <p:cNvSpPr txBox="1">
                <a:spLocks noChangeArrowheads="1"/>
              </p:cNvSpPr>
              <p:nvPr/>
            </p:nvSpPr>
            <p:spPr bwMode="auto">
              <a:xfrm>
                <a:off x="7496175" y="2632075"/>
                <a:ext cx="36988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latin typeface="Times New Roman" pitchFamily="18" charset="0"/>
                  </a:rPr>
                  <a:t>L</a:t>
                </a:r>
              </a:p>
            </p:txBody>
          </p:sp>
          <p:sp>
            <p:nvSpPr>
              <p:cNvPr id="11" name="Text Box 7"/>
              <p:cNvSpPr txBox="1">
                <a:spLocks noChangeArrowheads="1"/>
              </p:cNvSpPr>
              <p:nvPr/>
            </p:nvSpPr>
            <p:spPr bwMode="auto">
              <a:xfrm>
                <a:off x="8121650" y="2479675"/>
                <a:ext cx="28725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dirty="0" smtClean="0">
                    <a:solidFill>
                      <a:schemeClr val="accent6">
                        <a:lumMod val="75000"/>
                      </a:schemeClr>
                    </a:solidFill>
                    <a:latin typeface="Times New Roman" pitchFamily="18" charset="0"/>
                  </a:rPr>
                  <a:t>r</a:t>
                </a:r>
                <a:endPara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Line 8"/>
              <p:cNvSpPr>
                <a:spLocks noChangeShapeType="1"/>
              </p:cNvSpPr>
              <p:nvPr/>
            </p:nvSpPr>
            <p:spPr bwMode="auto">
              <a:xfrm>
                <a:off x="5867400" y="1447800"/>
                <a:ext cx="1676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Line 9"/>
              <p:cNvSpPr>
                <a:spLocks noChangeShapeType="1"/>
              </p:cNvSpPr>
              <p:nvPr/>
            </p:nvSpPr>
            <p:spPr bwMode="auto">
              <a:xfrm flipV="1">
                <a:off x="5867400" y="2438400"/>
                <a:ext cx="762000" cy="228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Line 10"/>
              <p:cNvSpPr>
                <a:spLocks noChangeShapeType="1"/>
              </p:cNvSpPr>
              <p:nvPr/>
            </p:nvSpPr>
            <p:spPr bwMode="auto">
              <a:xfrm flipV="1">
                <a:off x="6629400" y="1828800"/>
                <a:ext cx="304800" cy="6096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 flipV="1">
                <a:off x="6858000" y="1447800"/>
                <a:ext cx="685800" cy="457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Line 12"/>
              <p:cNvSpPr>
                <a:spLocks noChangeShapeType="1"/>
              </p:cNvSpPr>
              <p:nvPr/>
            </p:nvSpPr>
            <p:spPr bwMode="auto">
              <a:xfrm>
                <a:off x="7543800" y="1447800"/>
                <a:ext cx="0" cy="1219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6934200" y="1905000"/>
                <a:ext cx="0" cy="762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>
                <a:off x="5867400" y="1905000"/>
                <a:ext cx="990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5867400" y="2438400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 Box 17"/>
              <p:cNvSpPr txBox="1">
                <a:spLocks noChangeArrowheads="1"/>
              </p:cNvSpPr>
              <p:nvPr/>
            </p:nvSpPr>
            <p:spPr bwMode="auto">
              <a:xfrm>
                <a:off x="5699125" y="263207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>
                    <a:latin typeface="Times New Roman" pitchFamily="18" charset="0"/>
                  </a:rPr>
                  <a:t>0</a:t>
                </a:r>
              </a:p>
            </p:txBody>
          </p:sp>
          <p:sp>
            <p:nvSpPr>
              <p:cNvPr id="21" name="Text Box 18"/>
              <p:cNvSpPr txBox="1">
                <a:spLocks noChangeArrowheads="1"/>
              </p:cNvSpPr>
              <p:nvPr/>
            </p:nvSpPr>
            <p:spPr bwMode="auto">
              <a:xfrm>
                <a:off x="6461125" y="2555875"/>
                <a:ext cx="319088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 dirty="0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22" name="Text Box 19"/>
              <p:cNvSpPr txBox="1">
                <a:spLocks noChangeArrowheads="1"/>
              </p:cNvSpPr>
              <p:nvPr/>
            </p:nvSpPr>
            <p:spPr bwMode="auto">
              <a:xfrm>
                <a:off x="6842125" y="2555875"/>
                <a:ext cx="33655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SimSun" pitchFamily="2" charset="-122"/>
                  </a:defRPr>
                </a:lvl9pPr>
              </a:lstStyle>
              <a:p>
                <a:pPr eaLnBrk="1" hangingPunct="1"/>
                <a:r>
                  <a:rPr lang="en-US" altLang="zh-CN" sz="2400">
                    <a:latin typeface="Times New Roman" pitchFamily="18" charset="0"/>
                  </a:rPr>
                  <a:t>b</a:t>
                </a:r>
              </a:p>
            </p:txBody>
          </p:sp>
        </p:grpSp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6400006" y="38100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5334833" y="2133600"/>
            <a:ext cx="3048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</a:rPr>
              <a:t>s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054785"/>
              </p:ext>
            </p:extLst>
          </p:nvPr>
        </p:nvGraphicFramePr>
        <p:xfrm>
          <a:off x="990600" y="2819400"/>
          <a:ext cx="3581400" cy="1314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8" name="Equation" r:id="rId4" imgW="2171520" imgH="711000" progId="Equation.3">
                  <p:embed/>
                </p:oleObj>
              </mc:Choice>
              <mc:Fallback>
                <p:oleObj name="Equation" r:id="rId4" imgW="2171520" imgH="711000" progId="Equation.3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819400"/>
                        <a:ext cx="3581400" cy="13147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318918" y="3546475"/>
            <a:ext cx="3962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2400" dirty="0" err="1" smtClean="0">
                <a:latin typeface="Times New Roman" pitchFamily="18" charset="0"/>
              </a:rPr>
              <a:t>s</a:t>
            </a:r>
            <a:r>
              <a:rPr lang="en-US" altLang="zh-CN" sz="2400" baseline="-25000" dirty="0" err="1" smtClean="0">
                <a:latin typeface="Times New Roman" pitchFamily="18" charset="0"/>
              </a:rPr>
              <a:t>a</a:t>
            </a:r>
            <a:endParaRPr lang="en-US" altLang="zh-CN" sz="2400" baseline="-25000" dirty="0">
              <a:latin typeface="Times New Roman" pitchFamily="18" charset="0"/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5243463" y="3089275"/>
            <a:ext cx="407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altLang="zh-CN" sz="2400" dirty="0" err="1" smtClean="0">
                <a:latin typeface="Times New Roman" pitchFamily="18" charset="0"/>
              </a:rPr>
              <a:t>s</a:t>
            </a:r>
            <a:r>
              <a:rPr lang="en-US" altLang="zh-CN" sz="2400" baseline="-25000" dirty="0" err="1">
                <a:latin typeface="Times New Roman" pitchFamily="18" charset="0"/>
              </a:rPr>
              <a:t>b</a:t>
            </a:r>
            <a:endParaRPr lang="en-US" altLang="zh-CN" sz="2400" baseline="-250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52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Thresholding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Produces a two level </a:t>
            </a:r>
            <a:r>
              <a:rPr lang="en-US" sz="2400" dirty="0"/>
              <a:t>(binary )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Pixels above threshold grouped into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dirty="0"/>
              <a:t> </a:t>
            </a:r>
            <a:r>
              <a:rPr lang="en-US" sz="2400" dirty="0" smtClean="0"/>
              <a:t>   one class and below threshold to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dirty="0"/>
              <a:t> </a:t>
            </a:r>
            <a:r>
              <a:rPr lang="en-US" sz="2400" dirty="0" smtClean="0"/>
              <a:t>    another class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286" name="Picture 9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667000"/>
            <a:ext cx="2847975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7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Contrast Stretching &amp; Thresholding Example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595065"/>
              </p:ext>
            </p:extLst>
          </p:nvPr>
        </p:nvGraphicFramePr>
        <p:xfrm>
          <a:off x="317500" y="2247225"/>
          <a:ext cx="40386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" name="Bitmap Image" r:id="rId4" imgW="4296375" imgH="4266667" progId="PBrush">
                  <p:embed/>
                </p:oleObj>
              </mc:Choice>
              <mc:Fallback>
                <p:oleObj name="Bitmap Image" r:id="rId4" imgW="4296375" imgH="4266667" progId="PBrush">
                  <p:embed/>
                  <p:pic>
                    <p:nvPicPr>
                      <p:cNvPr id="0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2247225"/>
                        <a:ext cx="4038600" cy="3733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V="1">
            <a:off x="3810000" y="2438400"/>
            <a:ext cx="1981200" cy="6600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91200" y="2076956"/>
            <a:ext cx="3340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low-contrast image : result from poor illumination, lack of dynamic range in the imaging sensor, or even wrong setting of a lens aperture of image acquisition</a:t>
            </a:r>
          </a:p>
          <a:p>
            <a:endParaRPr lang="en-IN" dirty="0"/>
          </a:p>
        </p:txBody>
      </p:sp>
      <p:cxnSp>
        <p:nvCxnSpPr>
          <p:cNvPr id="18" name="Straight Arrow Connector 17"/>
          <p:cNvCxnSpPr>
            <a:endCxn id="20" idx="1"/>
          </p:cNvCxnSpPr>
          <p:nvPr/>
        </p:nvCxnSpPr>
        <p:spPr>
          <a:xfrm flipV="1">
            <a:off x="1295400" y="4618880"/>
            <a:ext cx="4495800" cy="6636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91200" y="4157215"/>
            <a:ext cx="308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of contrast stretching: </a:t>
            </a:r>
          </a:p>
          <a:p>
            <a:r>
              <a:rPr lang="en-US" dirty="0" smtClean="0"/>
              <a:t>(r</a:t>
            </a:r>
            <a:r>
              <a:rPr lang="en-US" baseline="-25000" dirty="0" smtClean="0"/>
              <a:t>1</a:t>
            </a:r>
            <a:r>
              <a:rPr lang="en-US" dirty="0" smtClean="0"/>
              <a:t>,s</a:t>
            </a:r>
            <a:r>
              <a:rPr lang="en-US" baseline="-25000" dirty="0" smtClean="0"/>
              <a:t>1</a:t>
            </a:r>
            <a:r>
              <a:rPr lang="en-US" dirty="0" smtClean="0"/>
              <a:t>) = (r</a:t>
            </a:r>
            <a:r>
              <a:rPr lang="en-US" baseline="-25000" dirty="0" smtClean="0"/>
              <a:t>min</a:t>
            </a:r>
            <a:r>
              <a:rPr lang="en-US" dirty="0" smtClean="0"/>
              <a:t>,0) and </a:t>
            </a:r>
          </a:p>
          <a:p>
            <a:r>
              <a:rPr lang="en-US" dirty="0" smtClean="0"/>
              <a:t>(r</a:t>
            </a:r>
            <a:r>
              <a:rPr lang="en-US" baseline="-25000" dirty="0" smtClean="0"/>
              <a:t>2</a:t>
            </a:r>
            <a:r>
              <a:rPr lang="en-US" dirty="0" smtClean="0"/>
              <a:t>,s</a:t>
            </a:r>
            <a:r>
              <a:rPr lang="en-US" baseline="-25000" dirty="0" smtClean="0"/>
              <a:t>2</a:t>
            </a:r>
            <a:r>
              <a:rPr lang="en-US" dirty="0" smtClean="0"/>
              <a:t>) = (r</a:t>
            </a:r>
            <a:r>
              <a:rPr lang="en-US" baseline="-25000" dirty="0" smtClean="0"/>
              <a:t>max</a:t>
            </a:r>
            <a:r>
              <a:rPr lang="en-US" dirty="0" smtClean="0"/>
              <a:t>,L-1)</a:t>
            </a:r>
          </a:p>
        </p:txBody>
      </p:sp>
      <p:cxnSp>
        <p:nvCxnSpPr>
          <p:cNvPr id="23" name="Straight Arrow Connector 22"/>
          <p:cNvCxnSpPr>
            <a:endCxn id="25" idx="1"/>
          </p:cNvCxnSpPr>
          <p:nvPr/>
        </p:nvCxnSpPr>
        <p:spPr>
          <a:xfrm>
            <a:off x="4038600" y="5448300"/>
            <a:ext cx="1828800" cy="1651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67400" y="5428735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of thresholding</a:t>
            </a:r>
            <a:endParaRPr lang="th-TH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3200400"/>
            <a:ext cx="1422400" cy="90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9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Gray-level slicing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Highlighting </a:t>
            </a:r>
            <a:r>
              <a:rPr lang="en-US" sz="2400" dirty="0"/>
              <a:t>a specific range of gray levels in an </a:t>
            </a:r>
            <a:r>
              <a:rPr lang="en-US" sz="2400" dirty="0" smtClean="0"/>
              <a:t>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/>
              <a:t>Display a high value of all gray levels in the range of interest and a low value for all other gray levels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86200"/>
            <a:ext cx="5562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6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Gray-level slicing Example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539025"/>
              </p:ext>
            </p:extLst>
          </p:nvPr>
        </p:nvGraphicFramePr>
        <p:xfrm>
          <a:off x="838200" y="2209800"/>
          <a:ext cx="4876800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" name="Bitmap Image" r:id="rId4" imgW="4238095" imgH="3877216" progId="PBrush">
                  <p:embed/>
                </p:oleObj>
              </mc:Choice>
              <mc:Fallback>
                <p:oleObj name="Bitmap Image" r:id="rId4" imgW="4238095" imgH="3877216" progId="PBrush">
                  <p:embed/>
                  <p:pic>
                    <p:nvPicPr>
                      <p:cNvPr id="0" name="Picture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09800"/>
                        <a:ext cx="4876800" cy="365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284349"/>
              </p:ext>
            </p:extLst>
          </p:nvPr>
        </p:nvGraphicFramePr>
        <p:xfrm>
          <a:off x="304800" y="2743200"/>
          <a:ext cx="457200" cy="670616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d</a:t>
                      </a:r>
                      <a:endParaRPr kumimoji="0" lang="th-T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92800" y="2425700"/>
            <a:ext cx="2971800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(a) transformation highlights range [A,B] of gray level and reduces all others to a constant level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(b) transformation highlights range [A,B] but preserves all other levels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(c) Original image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(d) Result of applying the transformation (a</a:t>
            </a:r>
            <a:r>
              <a:rPr lang="en-US" dirty="0"/>
              <a:t>)</a:t>
            </a:r>
            <a:r>
              <a:rPr lang="en-US" dirty="0" smtClean="0"/>
              <a:t> on the image at (c)</a:t>
            </a:r>
            <a:endParaRPr lang="th-TH" dirty="0" smtClean="0"/>
          </a:p>
        </p:txBody>
      </p:sp>
    </p:spTree>
    <p:extLst>
      <p:ext uri="{BB962C8B-B14F-4D97-AF65-F5344CB8AC3E}">
        <p14:creationId xmlns:p14="http://schemas.microsoft.com/office/powerpoint/2010/main" val="348266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Bit-plane Slicing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Highlights </a:t>
            </a:r>
            <a:r>
              <a:rPr lang="en-US" sz="2000" dirty="0"/>
              <a:t>the </a:t>
            </a:r>
            <a:r>
              <a:rPr lang="en-US" sz="2000" dirty="0" smtClean="0"/>
              <a:t>contribution made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to </a:t>
            </a:r>
            <a:r>
              <a:rPr lang="en-US" sz="2000" dirty="0"/>
              <a:t>total image appearance </a:t>
            </a:r>
            <a:r>
              <a:rPr lang="en-US" sz="2000" dirty="0" smtClean="0"/>
              <a:t>by 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specific bits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Suppose </a:t>
            </a:r>
            <a:r>
              <a:rPr lang="en-US" sz="2000" dirty="0"/>
              <a:t>each pixel is represented by 8 </a:t>
            </a:r>
            <a:r>
              <a:rPr lang="en-US" sz="2000" dirty="0" smtClean="0"/>
              <a:t>bits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Higher-order </a:t>
            </a:r>
            <a:r>
              <a:rPr lang="en-US" sz="2000" dirty="0"/>
              <a:t>bits contain the majority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of </a:t>
            </a:r>
            <a:r>
              <a:rPr lang="en-US" sz="2000" dirty="0"/>
              <a:t>the visually significant </a:t>
            </a:r>
            <a:r>
              <a:rPr lang="en-US" sz="2000" dirty="0" smtClean="0"/>
              <a:t>data.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Useful </a:t>
            </a:r>
            <a:r>
              <a:rPr lang="en-US" sz="2000" dirty="0"/>
              <a:t>for analyzing the relative importance </a:t>
            </a: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played </a:t>
            </a:r>
            <a:r>
              <a:rPr lang="en-US" sz="2000" dirty="0"/>
              <a:t>by each bit of the image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5181600" y="1727200"/>
            <a:ext cx="3844925" cy="2870200"/>
            <a:chOff x="244" y="1584"/>
            <a:chExt cx="2696" cy="1808"/>
          </a:xfrm>
        </p:grpSpPr>
        <p:graphicFrame>
          <p:nvGraphicFramePr>
            <p:cNvPr id="8" name="Object 5"/>
            <p:cNvGraphicFramePr>
              <a:graphicFrameLocks noChangeAspect="1"/>
            </p:cNvGraphicFramePr>
            <p:nvPr/>
          </p:nvGraphicFramePr>
          <p:xfrm>
            <a:off x="336" y="1846"/>
            <a:ext cx="2604" cy="1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7" name="Bitmap Image" r:id="rId4" imgW="2390476" imgH="1324160" progId="PBrush">
                    <p:embed/>
                  </p:oleObj>
                </mc:Choice>
                <mc:Fallback>
                  <p:oleObj name="Bitmap Image" r:id="rId4" imgW="2390476" imgH="1324160" progId="PBrush">
                    <p:embed/>
                    <p:pic>
                      <p:nvPicPr>
                        <p:cNvPr id="0" name="Picture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lum bright="-6000" contrast="1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1846"/>
                          <a:ext cx="2604" cy="14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654" y="1584"/>
              <a:ext cx="1109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Tahoma" pitchFamily="34" charset="0"/>
                  <a:cs typeface="Angsana New" pitchFamily="18" charset="-34"/>
                </a:rPr>
                <a:t>Bit-plane 7</a:t>
              </a:r>
            </a:p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Tahoma" pitchFamily="34" charset="0"/>
                  <a:cs typeface="Angsana New" pitchFamily="18" charset="-34"/>
                </a:rPr>
                <a:t>(most significant)</a:t>
              </a:r>
              <a:endParaRPr lang="th-TH" sz="1600" dirty="0">
                <a:solidFill>
                  <a:srgbClr val="FF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1657" y="3024"/>
              <a:ext cx="109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Tahoma" pitchFamily="34" charset="0"/>
                  <a:cs typeface="Angsana New" pitchFamily="18" charset="-34"/>
                </a:rPr>
                <a:t>Bit-plane 0</a:t>
              </a:r>
            </a:p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Tahoma" pitchFamily="34" charset="0"/>
                  <a:cs typeface="Angsana New" pitchFamily="18" charset="-34"/>
                </a:rPr>
                <a:t>(least significant)</a:t>
              </a:r>
              <a:endParaRPr lang="th-TH" sz="1600" dirty="0">
                <a:solidFill>
                  <a:srgbClr val="FF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244" y="1632"/>
              <a:ext cx="93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1600" dirty="0">
                  <a:solidFill>
                    <a:srgbClr val="FF0000"/>
                  </a:solidFill>
                  <a:latin typeface="Tahoma" pitchFamily="34" charset="0"/>
                  <a:cs typeface="Angsana New" pitchFamily="18" charset="-34"/>
                </a:rPr>
                <a:t>One 8-bit byte</a:t>
              </a:r>
              <a:endParaRPr lang="th-TH" sz="1600" dirty="0">
                <a:solidFill>
                  <a:srgbClr val="FF0000"/>
                </a:solidFill>
                <a:latin typeface="Tahoma" pitchFamily="34" charset="0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73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Bit-plane </a:t>
            </a:r>
            <a:r>
              <a:rPr lang="en-US" sz="2800" dirty="0"/>
              <a:t>S</a:t>
            </a:r>
            <a:r>
              <a:rPr lang="en-US" sz="2800" dirty="0" smtClean="0"/>
              <a:t>licing Example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736600" y="2895600"/>
            <a:ext cx="4041775" cy="3962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The (binary) image for bit-plane 7 can be obtained by processing the input image with a thresholding gray-level transformation.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Map all levels between 0 and 127 to 0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Map all levels between 128 and 255 to 255</a:t>
            </a:r>
          </a:p>
          <a:p>
            <a:pPr lvl="1"/>
            <a:endParaRPr lang="th-TH" sz="2000" dirty="0" smtClean="0"/>
          </a:p>
        </p:txBody>
      </p:sp>
      <p:grpSp>
        <p:nvGrpSpPr>
          <p:cNvPr id="17" name="Group 4"/>
          <p:cNvGrpSpPr>
            <a:grpSpLocks/>
          </p:cNvGrpSpPr>
          <p:nvPr/>
        </p:nvGrpSpPr>
        <p:grpSpPr bwMode="auto">
          <a:xfrm>
            <a:off x="4945062" y="1705204"/>
            <a:ext cx="4040188" cy="4325751"/>
            <a:chOff x="288" y="1090"/>
            <a:chExt cx="2545" cy="2977"/>
          </a:xfrm>
        </p:grpSpPr>
        <p:graphicFrame>
          <p:nvGraphicFramePr>
            <p:cNvPr id="18" name="Object 5"/>
            <p:cNvGraphicFramePr>
              <a:graphicFrameLocks noChangeAspect="1"/>
            </p:cNvGraphicFramePr>
            <p:nvPr/>
          </p:nvGraphicFramePr>
          <p:xfrm>
            <a:off x="288" y="1090"/>
            <a:ext cx="2545" cy="2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78" name="Bitmap Image" r:id="rId4" imgW="2752381" imgH="2580952" progId="PBrush">
                    <p:embed/>
                  </p:oleObj>
                </mc:Choice>
                <mc:Fallback>
                  <p:oleObj name="Bitmap Image" r:id="rId4" imgW="2752381" imgH="2580952" progId="PBrush">
                    <p:embed/>
                    <p:pic>
                      <p:nvPicPr>
                        <p:cNvPr id="0" name="Picture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090"/>
                          <a:ext cx="2545" cy="26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 Box 6"/>
            <p:cNvSpPr txBox="1">
              <a:spLocks noChangeArrowheads="1"/>
            </p:cNvSpPr>
            <p:nvPr/>
          </p:nvSpPr>
          <p:spPr bwMode="auto">
            <a:xfrm>
              <a:off x="432" y="3792"/>
              <a:ext cx="2396" cy="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2000" dirty="0">
                  <a:latin typeface="+mj-lt"/>
                  <a:cs typeface="Angsana New" pitchFamily="18" charset="-34"/>
                </a:rPr>
                <a:t>An 8-bit fractal image</a:t>
              </a:r>
              <a:endParaRPr lang="th-TH" sz="2000" dirty="0">
                <a:latin typeface="+mj-lt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99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smtClean="0"/>
              <a:t>cont.…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Bit-plane </a:t>
            </a:r>
            <a:r>
              <a:rPr lang="en-US" sz="2800" dirty="0"/>
              <a:t>S</a:t>
            </a:r>
            <a:r>
              <a:rPr lang="en-US" sz="2800" dirty="0" smtClean="0"/>
              <a:t>licing Example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                                                                   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607702"/>
              </p:ext>
            </p:extLst>
          </p:nvPr>
        </p:nvGraphicFramePr>
        <p:xfrm>
          <a:off x="457200" y="2209800"/>
          <a:ext cx="3962400" cy="400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" name="Bitmap Image" r:id="rId4" imgW="3943901" imgH="3858164" progId="PBrush">
                  <p:embed/>
                </p:oleObj>
              </mc:Choice>
              <mc:Fallback>
                <p:oleObj name="Bitmap Image" r:id="rId4" imgW="3943901" imgH="3858164" progId="PBrush">
                  <p:embed/>
                  <p:pic>
                    <p:nvPicPr>
                      <p:cNvPr id="0" name="Picture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3962400" cy="4002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48200" y="57647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[ 8- Bit planes ]</a:t>
            </a:r>
            <a:endParaRPr lang="en-IN" b="1" dirty="0"/>
          </a:p>
        </p:txBody>
      </p:sp>
      <p:graphicFrame>
        <p:nvGraphicFramePr>
          <p:cNvPr id="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74660"/>
              </p:ext>
            </p:extLst>
          </p:nvPr>
        </p:nvGraphicFramePr>
        <p:xfrm>
          <a:off x="5105400" y="2590800"/>
          <a:ext cx="3581400" cy="3048001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4413"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7</a:t>
                      </a:r>
                      <a:endParaRPr kumimoji="0" lang="th-T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6</a:t>
                      </a:r>
                      <a:endParaRPr kumimoji="0" lang="th-TH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5</a:t>
                      </a:r>
                      <a:endParaRPr kumimoji="0" lang="th-T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4</a:t>
                      </a:r>
                      <a:endParaRPr kumimoji="0" lang="th-T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3</a:t>
                      </a:r>
                      <a:endParaRPr kumimoji="0" lang="th-TH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2</a:t>
                      </a:r>
                      <a:endParaRPr kumimoji="0" lang="th-TH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1</a:t>
                      </a:r>
                      <a:endParaRPr kumimoji="0" lang="th-T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Bit-plane 0</a:t>
                      </a:r>
                      <a:endParaRPr kumimoji="0" lang="th-T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2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is Image Enhancement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400" dirty="0" smtClean="0"/>
              <a:t>Processing </a:t>
            </a:r>
            <a:r>
              <a:rPr lang="en-IN" sz="2400" dirty="0"/>
              <a:t>an image to enhance certain features of the </a:t>
            </a:r>
            <a:r>
              <a:rPr lang="en-IN" sz="2400" dirty="0" smtClean="0"/>
              <a:t>image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400" dirty="0" smtClean="0"/>
              <a:t>Result </a:t>
            </a:r>
            <a:r>
              <a:rPr lang="en-IN" sz="2400" dirty="0"/>
              <a:t>become more suitable than the original image for specific </a:t>
            </a:r>
            <a:r>
              <a:rPr lang="en-IN" sz="2400" dirty="0" smtClean="0"/>
              <a:t>application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400" dirty="0"/>
              <a:t>Processing techniques are highly application </a:t>
            </a:r>
            <a:r>
              <a:rPr lang="en-IN" sz="2400" dirty="0" smtClean="0"/>
              <a:t>dependent</a:t>
            </a:r>
            <a:endParaRPr lang="en-IN" sz="2400" dirty="0"/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200" dirty="0" err="1"/>
              <a:t>e</a:t>
            </a:r>
            <a:r>
              <a:rPr lang="en-US" sz="2200" dirty="0" err="1" smtClean="0"/>
              <a:t>.g</a:t>
            </a:r>
            <a:r>
              <a:rPr lang="en-US" sz="2200" dirty="0" smtClean="0"/>
              <a:t> </a:t>
            </a:r>
            <a:r>
              <a:rPr lang="en-US" sz="2200" dirty="0"/>
              <a:t>Best technique for the enhancement of X-ray images may not be the best one for microscopic images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  <a:p>
            <a:endParaRPr lang="en-IN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21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Summary of Point </a:t>
            </a:r>
            <a:r>
              <a:rPr lang="en-US" sz="4000" dirty="0"/>
              <a:t>Processing </a:t>
            </a:r>
            <a:r>
              <a:rPr lang="en-US" sz="4000" dirty="0" smtClean="0"/>
              <a:t>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724400"/>
          </a:xfrm>
        </p:spPr>
        <p:txBody>
          <a:bodyPr>
            <a:normAutofit/>
          </a:bodyPr>
          <a:lstStyle/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So </a:t>
            </a:r>
            <a:r>
              <a:rPr lang="en-US" sz="2400" dirty="0"/>
              <a:t>far, we have discussed various forms of mapping function </a:t>
            </a:r>
            <a:r>
              <a:rPr lang="en-US" sz="2400" dirty="0" smtClean="0"/>
              <a:t>T(r) </a:t>
            </a:r>
            <a:r>
              <a:rPr lang="en-US" sz="2400" dirty="0"/>
              <a:t>that leads to different enhancement </a:t>
            </a:r>
            <a:r>
              <a:rPr lang="en-US" sz="2400" dirty="0" smtClean="0"/>
              <a:t>results.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/>
              <a:t>The natural question is: How to select an appropriate </a:t>
            </a:r>
            <a:r>
              <a:rPr lang="en-US" sz="2400" dirty="0" smtClean="0"/>
              <a:t>T(r) </a:t>
            </a:r>
            <a:r>
              <a:rPr lang="en-US" sz="2400" dirty="0"/>
              <a:t>for an arbitrary image</a:t>
            </a:r>
            <a:r>
              <a:rPr lang="en-US" sz="2400" dirty="0" smtClean="0"/>
              <a:t>?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/>
              <a:t>One systematic solution is based on the histogram information of an image</a:t>
            </a:r>
          </a:p>
          <a:p>
            <a:pPr marL="45720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/>
              <a:t>                                                                  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8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Histogram Processing 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72400" cy="4724400"/>
          </a:xfrm>
        </p:spPr>
        <p:txBody>
          <a:bodyPr>
            <a:normAutofit/>
          </a:bodyPr>
          <a:lstStyle/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/>
              <a:t>Histogram of an image represents the relative frequency of occurrence of various gray levels in the </a:t>
            </a:r>
            <a:r>
              <a:rPr lang="en-US" sz="2400" dirty="0" smtClean="0"/>
              <a:t>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Takes care the global appearance of an image</a:t>
            </a:r>
            <a:endParaRPr lang="en-US" sz="24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400" dirty="0" smtClean="0"/>
              <a:t>Basic method for </a:t>
            </a:r>
            <a:r>
              <a:rPr lang="en-IN" sz="2400" dirty="0"/>
              <a:t>numerous spatial domain processing </a:t>
            </a:r>
            <a:r>
              <a:rPr lang="en-IN" sz="2400" dirty="0" smtClean="0"/>
              <a:t>techniques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400" dirty="0"/>
              <a:t>Used effectively for image </a:t>
            </a:r>
            <a:r>
              <a:rPr lang="en-IN" sz="2400" dirty="0" smtClean="0"/>
              <a:t>enhancement</a:t>
            </a:r>
            <a:endParaRPr lang="en-IN" sz="24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67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Why Histogram </a:t>
            </a:r>
            <a:r>
              <a:rPr lang="en-US" sz="4000" dirty="0"/>
              <a:t>Processing </a:t>
            </a:r>
            <a:r>
              <a:rPr lang="en-US" sz="4000" dirty="0" smtClean="0"/>
              <a:t>Techniques?</a:t>
            </a:r>
            <a:endParaRPr lang="en-IN" sz="4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3581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295400" y="4876800"/>
            <a:ext cx="266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/>
              <a:t>It is a baby in the cradle!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826000" y="1835943"/>
            <a:ext cx="4318000" cy="3236913"/>
            <a:chOff x="4826000" y="1835943"/>
            <a:chExt cx="4318000" cy="3236913"/>
          </a:xfrm>
        </p:grpSpPr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000" y="1835943"/>
              <a:ext cx="4318000" cy="3236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6019800" y="3777456"/>
              <a:ext cx="2743200" cy="12954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054100" y="5562600"/>
            <a:ext cx="7832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altLang="zh-CN" sz="2400" dirty="0">
                <a:latin typeface="Times New Roman" pitchFamily="18" charset="0"/>
              </a:rPr>
              <a:t>Histogram information reveals that image is under-exposed</a:t>
            </a:r>
          </a:p>
        </p:txBody>
      </p:sp>
    </p:spTree>
    <p:extLst>
      <p:ext uri="{BB962C8B-B14F-4D97-AF65-F5344CB8AC3E}">
        <p14:creationId xmlns:p14="http://schemas.microsoft.com/office/powerpoint/2010/main" val="307504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Why Histogram </a:t>
            </a:r>
            <a:r>
              <a:rPr lang="en-US" sz="4000" dirty="0"/>
              <a:t>Processing </a:t>
            </a:r>
            <a:r>
              <a:rPr lang="en-US" sz="4000" dirty="0" smtClean="0"/>
              <a:t>Techniques?</a:t>
            </a:r>
            <a:endParaRPr lang="en-IN" sz="4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054100" y="5562600"/>
            <a:ext cx="7678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altLang="zh-CN" sz="2400" dirty="0">
                <a:latin typeface="Times New Roman" pitchFamily="18" charset="0"/>
              </a:rPr>
              <a:t>Histogram information reveals that image is </a:t>
            </a:r>
            <a:r>
              <a:rPr lang="en-US" altLang="zh-CN" sz="2400" dirty="0" smtClean="0">
                <a:latin typeface="Times New Roman" pitchFamily="18" charset="0"/>
              </a:rPr>
              <a:t>over-exposed</a:t>
            </a:r>
            <a:endParaRPr lang="en-US" altLang="zh-CN" sz="2400" dirty="0">
              <a:latin typeface="Times New Roman" pitchFamily="18" charset="0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06600"/>
            <a:ext cx="32004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28800"/>
            <a:ext cx="447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5257800" y="4089400"/>
            <a:ext cx="1752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666875" y="4913313"/>
            <a:ext cx="2305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 eaLnBrk="1" hangingPunct="1"/>
            <a:r>
              <a:rPr lang="en-US" dirty="0"/>
              <a:t>Over-exposed image</a:t>
            </a:r>
          </a:p>
        </p:txBody>
      </p:sp>
    </p:spTree>
    <p:extLst>
      <p:ext uri="{BB962C8B-B14F-4D97-AF65-F5344CB8AC3E}">
        <p14:creationId xmlns:p14="http://schemas.microsoft.com/office/powerpoint/2010/main" val="535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of an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Histogram of a digital image with gray levels in the range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dirty="0" smtClean="0"/>
              <a:t>           </a:t>
            </a:r>
            <a:r>
              <a:rPr lang="en-US" sz="2000" dirty="0" smtClean="0"/>
              <a:t>[0 L-1], is a discrete function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			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h(</a:t>
            </a:r>
            <a:r>
              <a:rPr lang="en-US" sz="28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i="1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sz="28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="1" i="1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  <a:endParaRPr lang="en-US" sz="28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>
                <a:latin typeface="+mj-lt"/>
              </a:rPr>
              <a:t>Where </a:t>
            </a:r>
            <a:endParaRPr lang="en-US" sz="2000" dirty="0">
              <a:latin typeface="+mj-lt"/>
            </a:endParaRPr>
          </a:p>
          <a:p>
            <a:pPr marL="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>
                <a:latin typeface="+mj-lt"/>
              </a:rPr>
              <a:t>            </a:t>
            </a:r>
            <a:r>
              <a:rPr lang="en-US" sz="2000" b="1" i="1" dirty="0" err="1">
                <a:latin typeface="+mj-lt"/>
                <a:cs typeface="Times New Roman" pitchFamily="18" charset="0"/>
              </a:rPr>
              <a:t>r</a:t>
            </a:r>
            <a:r>
              <a:rPr lang="en-US" sz="2000" b="1" i="1" baseline="-25000" dirty="0" err="1">
                <a:latin typeface="+mj-lt"/>
                <a:cs typeface="Times New Roman" pitchFamily="18" charset="0"/>
              </a:rPr>
              <a:t>k</a:t>
            </a:r>
            <a:r>
              <a:rPr lang="en-US" sz="2000" dirty="0">
                <a:latin typeface="+mj-lt"/>
              </a:rPr>
              <a:t> : the </a:t>
            </a:r>
            <a:r>
              <a:rPr lang="en-US" sz="2000" dirty="0" err="1">
                <a:latin typeface="+mj-lt"/>
              </a:rPr>
              <a:t>k</a:t>
            </a:r>
            <a:r>
              <a:rPr lang="en-US" sz="2000" baseline="30000" dirty="0" err="1">
                <a:latin typeface="+mj-lt"/>
              </a:rPr>
              <a:t>th</a:t>
            </a:r>
            <a:r>
              <a:rPr lang="en-US" sz="2000" dirty="0">
                <a:latin typeface="+mj-lt"/>
              </a:rPr>
              <a:t> gray level</a:t>
            </a:r>
          </a:p>
          <a:p>
            <a:pPr marL="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 smtClean="0">
                <a:latin typeface="+mj-lt"/>
                <a:cs typeface="Times New Roman" pitchFamily="18" charset="0"/>
              </a:rPr>
              <a:t>            </a:t>
            </a:r>
            <a:r>
              <a:rPr lang="en-US" sz="2000" b="1" i="1" dirty="0" err="1" smtClean="0">
                <a:latin typeface="+mj-lt"/>
                <a:cs typeface="Times New Roman" pitchFamily="18" charset="0"/>
              </a:rPr>
              <a:t>n</a:t>
            </a:r>
            <a:r>
              <a:rPr lang="en-US" sz="2000" b="1" i="1" baseline="-25000" dirty="0" err="1" smtClean="0">
                <a:latin typeface="+mj-lt"/>
                <a:cs typeface="Times New Roman" pitchFamily="18" charset="0"/>
              </a:rPr>
              <a:t>k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: the number of pixels in the image having gray level </a:t>
            </a:r>
            <a:r>
              <a:rPr lang="en-US" sz="2000" dirty="0" err="1">
                <a:latin typeface="+mj-lt"/>
              </a:rPr>
              <a:t>r</a:t>
            </a:r>
            <a:r>
              <a:rPr lang="en-US" sz="2000" baseline="-25000" dirty="0" err="1">
                <a:latin typeface="+mj-lt"/>
              </a:rPr>
              <a:t>k</a:t>
            </a:r>
            <a:endParaRPr lang="en-US" sz="2000" dirty="0">
              <a:latin typeface="+mj-lt"/>
            </a:endParaRPr>
          </a:p>
          <a:p>
            <a:pPr marL="0" lvl="1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b="1" i="1" dirty="0" smtClean="0">
                <a:latin typeface="+mj-lt"/>
                <a:cs typeface="Times New Roman" pitchFamily="18" charset="0"/>
              </a:rPr>
              <a:t>           h(</a:t>
            </a:r>
            <a:r>
              <a:rPr lang="en-US" sz="2000" b="1" i="1" dirty="0" err="1" smtClean="0">
                <a:latin typeface="+mj-lt"/>
                <a:cs typeface="Times New Roman" pitchFamily="18" charset="0"/>
              </a:rPr>
              <a:t>r</a:t>
            </a:r>
            <a:r>
              <a:rPr lang="en-US" sz="2000" b="1" i="1" baseline="-25000" dirty="0" err="1" smtClean="0">
                <a:latin typeface="+mj-lt"/>
                <a:cs typeface="Times New Roman" pitchFamily="18" charset="0"/>
              </a:rPr>
              <a:t>k</a:t>
            </a:r>
            <a:r>
              <a:rPr lang="en-US" sz="2000" b="1" i="1" dirty="0">
                <a:latin typeface="+mj-lt"/>
                <a:cs typeface="Times New Roman" pitchFamily="18" charset="0"/>
              </a:rPr>
              <a:t>)</a:t>
            </a:r>
            <a:r>
              <a:rPr lang="en-US" sz="2000" dirty="0">
                <a:latin typeface="+mj-lt"/>
              </a:rPr>
              <a:t> : histogram of a digital image with gray levels </a:t>
            </a:r>
            <a:r>
              <a:rPr lang="en-US" sz="2000" b="1" i="1" dirty="0" err="1">
                <a:latin typeface="+mj-lt"/>
                <a:cs typeface="Times New Roman" pitchFamily="18" charset="0"/>
              </a:rPr>
              <a:t>r</a:t>
            </a:r>
            <a:r>
              <a:rPr lang="en-US" sz="2000" b="1" i="1" baseline="-25000" dirty="0" err="1">
                <a:latin typeface="+mj-lt"/>
                <a:cs typeface="Times New Roman" pitchFamily="18" charset="0"/>
              </a:rPr>
              <a:t>k</a:t>
            </a:r>
            <a:endParaRPr lang="th-TH" sz="2000" b="1" i="1" baseline="-25000" dirty="0">
              <a:latin typeface="+mj-lt"/>
              <a:cs typeface="Times New Roman" pitchFamily="18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>
              <a:latin typeface="+mj-lt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6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 Basic Histogram Example</a:t>
            </a:r>
            <a:endParaRPr lang="en-US" sz="2000" dirty="0">
              <a:latin typeface="+mj-lt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115"/>
          <p:cNvGrpSpPr>
            <a:grpSpLocks/>
          </p:cNvGrpSpPr>
          <p:nvPr/>
        </p:nvGrpSpPr>
        <p:grpSpPr bwMode="auto">
          <a:xfrm>
            <a:off x="923862" y="2812092"/>
            <a:ext cx="7449403" cy="3386183"/>
            <a:chOff x="495" y="813"/>
            <a:chExt cx="5132" cy="3324"/>
          </a:xfrm>
        </p:grpSpPr>
        <p:sp>
          <p:nvSpPr>
            <p:cNvPr id="9" name="Text Box 116"/>
            <p:cNvSpPr txBox="1">
              <a:spLocks noChangeArrowheads="1"/>
            </p:cNvSpPr>
            <p:nvPr/>
          </p:nvSpPr>
          <p:spPr bwMode="auto">
            <a:xfrm>
              <a:off x="801" y="3237"/>
              <a:ext cx="899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cs typeface="Angsana New" pitchFamily="18" charset="-34"/>
                </a:rPr>
                <a:t>4x4 image 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  <p:sp>
          <p:nvSpPr>
            <p:cNvPr id="10" name="Text Box 117"/>
            <p:cNvSpPr txBox="1">
              <a:spLocks noChangeArrowheads="1"/>
            </p:cNvSpPr>
            <p:nvPr/>
          </p:nvSpPr>
          <p:spPr bwMode="auto">
            <a:xfrm>
              <a:off x="495" y="3552"/>
              <a:ext cx="1355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j-lt"/>
                  <a:cs typeface="Angsana New" pitchFamily="18" charset="-34"/>
                </a:rPr>
                <a:t>Gray scale = [0,9]</a:t>
              </a:r>
              <a:endParaRPr lang="th-TH" sz="2000" dirty="0">
                <a:latin typeface="+mj-lt"/>
                <a:cs typeface="Angsana New" pitchFamily="18" charset="-34"/>
              </a:endParaRPr>
            </a:p>
          </p:txBody>
        </p:sp>
        <p:sp>
          <p:nvSpPr>
            <p:cNvPr id="11" name="Text Box 118"/>
            <p:cNvSpPr txBox="1">
              <a:spLocks noChangeArrowheads="1"/>
            </p:cNvSpPr>
            <p:nvPr/>
          </p:nvSpPr>
          <p:spPr bwMode="auto">
            <a:xfrm>
              <a:off x="3792" y="3744"/>
              <a:ext cx="847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cs typeface="Angsana New" pitchFamily="18" charset="-34"/>
                </a:rPr>
                <a:t>histogram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  <p:sp>
          <p:nvSpPr>
            <p:cNvPr id="12" name="Line 119"/>
            <p:cNvSpPr>
              <a:spLocks noChangeShapeType="1"/>
            </p:cNvSpPr>
            <p:nvPr/>
          </p:nvSpPr>
          <p:spPr bwMode="auto">
            <a:xfrm>
              <a:off x="3120" y="3349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3" name="Line 120"/>
            <p:cNvSpPr>
              <a:spLocks noChangeShapeType="1"/>
            </p:cNvSpPr>
            <p:nvPr/>
          </p:nvSpPr>
          <p:spPr bwMode="auto">
            <a:xfrm flipV="1">
              <a:off x="3135" y="1200"/>
              <a:ext cx="0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4" name="Line 121"/>
            <p:cNvSpPr>
              <a:spLocks noChangeShapeType="1"/>
            </p:cNvSpPr>
            <p:nvPr/>
          </p:nvSpPr>
          <p:spPr bwMode="auto">
            <a:xfrm>
              <a:off x="3363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5" name="Line 122"/>
            <p:cNvSpPr>
              <a:spLocks noChangeShapeType="1"/>
            </p:cNvSpPr>
            <p:nvPr/>
          </p:nvSpPr>
          <p:spPr bwMode="auto">
            <a:xfrm>
              <a:off x="358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6" name="Line 123"/>
            <p:cNvSpPr>
              <a:spLocks noChangeShapeType="1"/>
            </p:cNvSpPr>
            <p:nvPr/>
          </p:nvSpPr>
          <p:spPr bwMode="auto">
            <a:xfrm>
              <a:off x="380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7" name="Line 124"/>
            <p:cNvSpPr>
              <a:spLocks noChangeShapeType="1"/>
            </p:cNvSpPr>
            <p:nvPr/>
          </p:nvSpPr>
          <p:spPr bwMode="auto">
            <a:xfrm>
              <a:off x="403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8" name="Line 125"/>
            <p:cNvSpPr>
              <a:spLocks noChangeShapeType="1"/>
            </p:cNvSpPr>
            <p:nvPr/>
          </p:nvSpPr>
          <p:spPr bwMode="auto">
            <a:xfrm>
              <a:off x="425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9" name="Line 126"/>
            <p:cNvSpPr>
              <a:spLocks noChangeShapeType="1"/>
            </p:cNvSpPr>
            <p:nvPr/>
          </p:nvSpPr>
          <p:spPr bwMode="auto">
            <a:xfrm>
              <a:off x="448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0" name="Line 127"/>
            <p:cNvSpPr>
              <a:spLocks noChangeShapeType="1"/>
            </p:cNvSpPr>
            <p:nvPr/>
          </p:nvSpPr>
          <p:spPr bwMode="auto">
            <a:xfrm>
              <a:off x="470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1" name="Line 128"/>
            <p:cNvSpPr>
              <a:spLocks noChangeShapeType="1"/>
            </p:cNvSpPr>
            <p:nvPr/>
          </p:nvSpPr>
          <p:spPr bwMode="auto">
            <a:xfrm>
              <a:off x="493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2" name="Line 129"/>
            <p:cNvSpPr>
              <a:spLocks noChangeShapeType="1"/>
            </p:cNvSpPr>
            <p:nvPr/>
          </p:nvSpPr>
          <p:spPr bwMode="auto">
            <a:xfrm>
              <a:off x="5151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3" name="Line 130"/>
            <p:cNvSpPr>
              <a:spLocks noChangeShapeType="1"/>
            </p:cNvSpPr>
            <p:nvPr/>
          </p:nvSpPr>
          <p:spPr bwMode="auto">
            <a:xfrm rot="5400000" flipH="1" flipV="1">
              <a:off x="3137" y="133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4" name="Line 131"/>
            <p:cNvSpPr>
              <a:spLocks noChangeShapeType="1"/>
            </p:cNvSpPr>
            <p:nvPr/>
          </p:nvSpPr>
          <p:spPr bwMode="auto">
            <a:xfrm rot="5400000" flipH="1" flipV="1">
              <a:off x="3137" y="164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5" name="Line 132"/>
            <p:cNvSpPr>
              <a:spLocks noChangeShapeType="1"/>
            </p:cNvSpPr>
            <p:nvPr/>
          </p:nvSpPr>
          <p:spPr bwMode="auto">
            <a:xfrm rot="5400000" flipH="1" flipV="1">
              <a:off x="3137" y="197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6" name="Line 133"/>
            <p:cNvSpPr>
              <a:spLocks noChangeShapeType="1"/>
            </p:cNvSpPr>
            <p:nvPr/>
          </p:nvSpPr>
          <p:spPr bwMode="auto">
            <a:xfrm rot="5400000" flipH="1" flipV="1">
              <a:off x="3137" y="229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7" name="Line 134"/>
            <p:cNvSpPr>
              <a:spLocks noChangeShapeType="1"/>
            </p:cNvSpPr>
            <p:nvPr/>
          </p:nvSpPr>
          <p:spPr bwMode="auto">
            <a:xfrm rot="5400000" flipH="1" flipV="1">
              <a:off x="3137" y="262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8" name="Line 135"/>
            <p:cNvSpPr>
              <a:spLocks noChangeShapeType="1"/>
            </p:cNvSpPr>
            <p:nvPr/>
          </p:nvSpPr>
          <p:spPr bwMode="auto">
            <a:xfrm rot="5400000" flipH="1" flipV="1">
              <a:off x="3137" y="294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9" name="Line 136"/>
            <p:cNvSpPr>
              <a:spLocks noChangeShapeType="1"/>
            </p:cNvSpPr>
            <p:nvPr/>
          </p:nvSpPr>
          <p:spPr bwMode="auto">
            <a:xfrm flipV="1">
              <a:off x="3589" y="1344"/>
              <a:ext cx="0" cy="20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30" name="Text Box 137"/>
            <p:cNvSpPr txBox="1">
              <a:spLocks noChangeArrowheads="1"/>
            </p:cNvSpPr>
            <p:nvPr/>
          </p:nvSpPr>
          <p:spPr bwMode="auto">
            <a:xfrm>
              <a:off x="2943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0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1" name="Text Box 138"/>
            <p:cNvSpPr txBox="1">
              <a:spLocks noChangeArrowheads="1"/>
            </p:cNvSpPr>
            <p:nvPr/>
          </p:nvSpPr>
          <p:spPr bwMode="auto">
            <a:xfrm>
              <a:off x="3177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2" name="Text Box 139"/>
            <p:cNvSpPr txBox="1">
              <a:spLocks noChangeArrowheads="1"/>
            </p:cNvSpPr>
            <p:nvPr/>
          </p:nvSpPr>
          <p:spPr bwMode="auto">
            <a:xfrm>
              <a:off x="2821" y="2917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3" name="Text Box 140"/>
            <p:cNvSpPr txBox="1">
              <a:spLocks noChangeArrowheads="1"/>
            </p:cNvSpPr>
            <p:nvPr/>
          </p:nvSpPr>
          <p:spPr bwMode="auto">
            <a:xfrm>
              <a:off x="3412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4" name="Text Box 141"/>
            <p:cNvSpPr txBox="1">
              <a:spLocks noChangeArrowheads="1"/>
            </p:cNvSpPr>
            <p:nvPr/>
          </p:nvSpPr>
          <p:spPr bwMode="auto">
            <a:xfrm>
              <a:off x="2821" y="2592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5" name="Text Box 142"/>
            <p:cNvSpPr txBox="1">
              <a:spLocks noChangeArrowheads="1"/>
            </p:cNvSpPr>
            <p:nvPr/>
          </p:nvSpPr>
          <p:spPr bwMode="auto">
            <a:xfrm>
              <a:off x="3647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3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6" name="Text Box 143"/>
            <p:cNvSpPr txBox="1">
              <a:spLocks noChangeArrowheads="1"/>
            </p:cNvSpPr>
            <p:nvPr/>
          </p:nvSpPr>
          <p:spPr bwMode="auto">
            <a:xfrm>
              <a:off x="2821" y="2268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3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7" name="Text Box 144"/>
            <p:cNvSpPr txBox="1">
              <a:spLocks noChangeArrowheads="1"/>
            </p:cNvSpPr>
            <p:nvPr/>
          </p:nvSpPr>
          <p:spPr bwMode="auto">
            <a:xfrm>
              <a:off x="3881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4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8" name="Text Box 145"/>
            <p:cNvSpPr txBox="1">
              <a:spLocks noChangeArrowheads="1"/>
            </p:cNvSpPr>
            <p:nvPr/>
          </p:nvSpPr>
          <p:spPr bwMode="auto">
            <a:xfrm>
              <a:off x="2821" y="1944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4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39" name="Text Box 146"/>
            <p:cNvSpPr txBox="1">
              <a:spLocks noChangeArrowheads="1"/>
            </p:cNvSpPr>
            <p:nvPr/>
          </p:nvSpPr>
          <p:spPr bwMode="auto">
            <a:xfrm>
              <a:off x="4116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5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0" name="Text Box 147"/>
            <p:cNvSpPr txBox="1">
              <a:spLocks noChangeArrowheads="1"/>
            </p:cNvSpPr>
            <p:nvPr/>
          </p:nvSpPr>
          <p:spPr bwMode="auto">
            <a:xfrm>
              <a:off x="2821" y="1620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5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1" name="Text Box 148"/>
            <p:cNvSpPr txBox="1">
              <a:spLocks noChangeArrowheads="1"/>
            </p:cNvSpPr>
            <p:nvPr/>
          </p:nvSpPr>
          <p:spPr bwMode="auto">
            <a:xfrm>
              <a:off x="4351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 dirty="0">
                  <a:latin typeface="Tahoma" pitchFamily="34" charset="0"/>
                  <a:cs typeface="Angsana New" pitchFamily="18" charset="-34"/>
                </a:rPr>
                <a:t>6</a:t>
              </a:r>
              <a:endParaRPr lang="th-TH" sz="2000" b="1" dirty="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2" name="Text Box 149"/>
            <p:cNvSpPr txBox="1">
              <a:spLocks noChangeArrowheads="1"/>
            </p:cNvSpPr>
            <p:nvPr/>
          </p:nvSpPr>
          <p:spPr bwMode="auto">
            <a:xfrm>
              <a:off x="2821" y="1296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6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3" name="Text Box 150"/>
            <p:cNvSpPr txBox="1">
              <a:spLocks noChangeArrowheads="1"/>
            </p:cNvSpPr>
            <p:nvPr/>
          </p:nvSpPr>
          <p:spPr bwMode="auto">
            <a:xfrm>
              <a:off x="4585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7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4" name="Text Box 151"/>
            <p:cNvSpPr txBox="1">
              <a:spLocks noChangeArrowheads="1"/>
            </p:cNvSpPr>
            <p:nvPr/>
          </p:nvSpPr>
          <p:spPr bwMode="auto">
            <a:xfrm>
              <a:off x="4820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8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5" name="Text Box 152"/>
            <p:cNvSpPr txBox="1">
              <a:spLocks noChangeArrowheads="1"/>
            </p:cNvSpPr>
            <p:nvPr/>
          </p:nvSpPr>
          <p:spPr bwMode="auto">
            <a:xfrm>
              <a:off x="5055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9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46" name="Line 153"/>
            <p:cNvSpPr>
              <a:spLocks noChangeShapeType="1"/>
            </p:cNvSpPr>
            <p:nvPr/>
          </p:nvSpPr>
          <p:spPr bwMode="auto">
            <a:xfrm flipV="1">
              <a:off x="3807" y="1728"/>
              <a:ext cx="0" cy="16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7" name="Line 154"/>
            <p:cNvSpPr>
              <a:spLocks noChangeShapeType="1"/>
            </p:cNvSpPr>
            <p:nvPr/>
          </p:nvSpPr>
          <p:spPr bwMode="auto">
            <a:xfrm flipV="1">
              <a:off x="4032" y="2049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8" name="Line 155"/>
            <p:cNvSpPr>
              <a:spLocks noChangeShapeType="1"/>
            </p:cNvSpPr>
            <p:nvPr/>
          </p:nvSpPr>
          <p:spPr bwMode="auto">
            <a:xfrm flipV="1">
              <a:off x="4250" y="302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49" name="Text Box 156"/>
            <p:cNvSpPr txBox="1">
              <a:spLocks noChangeArrowheads="1"/>
            </p:cNvSpPr>
            <p:nvPr/>
          </p:nvSpPr>
          <p:spPr bwMode="auto">
            <a:xfrm>
              <a:off x="2640" y="813"/>
              <a:ext cx="1008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n-lt"/>
                  <a:cs typeface="Angsana New" pitchFamily="18" charset="-34"/>
                </a:rPr>
                <a:t>No. of pixels</a:t>
              </a:r>
              <a:endParaRPr lang="th-TH" sz="2000" dirty="0">
                <a:solidFill>
                  <a:srgbClr val="FF0000"/>
                </a:solidFill>
                <a:latin typeface="+mn-lt"/>
                <a:cs typeface="Angsana New" pitchFamily="18" charset="-34"/>
              </a:endParaRPr>
            </a:p>
          </p:txBody>
        </p:sp>
        <p:sp>
          <p:nvSpPr>
            <p:cNvPr id="50" name="Text Box 157"/>
            <p:cNvSpPr txBox="1">
              <a:spLocks noChangeArrowheads="1"/>
            </p:cNvSpPr>
            <p:nvPr/>
          </p:nvSpPr>
          <p:spPr bwMode="auto">
            <a:xfrm>
              <a:off x="4794" y="2773"/>
              <a:ext cx="833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FF0000"/>
                  </a:solidFill>
                  <a:latin typeface="+mj-lt"/>
                  <a:cs typeface="Angsana New" pitchFamily="18" charset="-34"/>
                </a:rPr>
                <a:t>Gray level</a:t>
              </a:r>
              <a:endParaRPr lang="th-TH" sz="2000" dirty="0">
                <a:solidFill>
                  <a:srgbClr val="FF0000"/>
                </a:solidFill>
                <a:latin typeface="+mj-lt"/>
                <a:cs typeface="Angsana New" pitchFamily="18" charset="-34"/>
              </a:endParaRPr>
            </a:p>
          </p:txBody>
        </p:sp>
      </p:grpSp>
      <p:graphicFrame>
        <p:nvGraphicFramePr>
          <p:cNvPr id="5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82168"/>
              </p:ext>
            </p:extLst>
          </p:nvPr>
        </p:nvGraphicFramePr>
        <p:xfrm>
          <a:off x="1120289" y="3625169"/>
          <a:ext cx="1574008" cy="1584960"/>
        </p:xfrm>
        <a:graphic>
          <a:graphicData uri="http://schemas.openxmlformats.org/drawingml/2006/table">
            <a:tbl>
              <a:tblPr/>
              <a:tblGrid>
                <a:gridCol w="393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3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3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0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0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Normalized Histogram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 smtClean="0"/>
              <a:t>dividing </a:t>
            </a:r>
            <a:r>
              <a:rPr lang="en-IN" sz="2000" dirty="0"/>
              <a:t>each of histogram at gray level </a:t>
            </a:r>
            <a:r>
              <a:rPr lang="en-IN" sz="2000" dirty="0" err="1"/>
              <a:t>rk</a:t>
            </a:r>
            <a:r>
              <a:rPr lang="en-IN" sz="2000" dirty="0"/>
              <a:t> by the total number of pixels in the image, n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4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8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800" b="1" i="1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2800" b="1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800" b="1" i="1" baseline="-25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/n  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2000" dirty="0" smtClean="0">
                <a:latin typeface="+mj-lt"/>
              </a:rPr>
              <a:t>                                                                                   For </a:t>
            </a:r>
            <a:r>
              <a:rPr lang="en-US" sz="2000" dirty="0">
                <a:latin typeface="+mj-lt"/>
              </a:rPr>
              <a:t>k = 0,1,…,L-1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>
              <a:latin typeface="+mj-lt"/>
            </a:endParaRP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i="1" dirty="0"/>
              <a:t>p(</a:t>
            </a:r>
            <a:r>
              <a:rPr lang="en-IN" sz="2000" i="1" dirty="0" err="1"/>
              <a:t>r</a:t>
            </a:r>
            <a:r>
              <a:rPr lang="en-IN" sz="2000" i="1" baseline="-25000" dirty="0" err="1"/>
              <a:t>k</a:t>
            </a:r>
            <a:r>
              <a:rPr lang="en-IN" sz="2000" i="1" dirty="0"/>
              <a:t>) </a:t>
            </a:r>
            <a:r>
              <a:rPr lang="en-IN" sz="2000" dirty="0"/>
              <a:t>gives an estimate of the probability of occurrence of gray level </a:t>
            </a:r>
            <a:r>
              <a:rPr lang="en-IN" sz="2000" i="1" dirty="0" err="1" smtClean="0"/>
              <a:t>r</a:t>
            </a:r>
            <a:r>
              <a:rPr lang="en-IN" sz="2000" i="1" baseline="-25000" dirty="0" err="1" smtClean="0"/>
              <a:t>k</a:t>
            </a:r>
            <a:endParaRPr lang="en-IN" sz="2000" i="1" baseline="-250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i="1" baseline="-25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/>
              <a:t>The sum of all components of a normalized histogram is equal to 1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54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Histograms of different types of images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33600"/>
            <a:ext cx="5638800" cy="3886200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019800" y="2166938"/>
            <a:ext cx="278018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>
                <a:latin typeface="+mn-lt"/>
                <a:cs typeface="Angsana New" pitchFamily="18" charset="-34"/>
              </a:rPr>
              <a:t>Low-contrast image</a:t>
            </a:r>
            <a:endParaRPr lang="th-TH" sz="2200" dirty="0">
              <a:latin typeface="+mn-lt"/>
              <a:cs typeface="Angsana New" pitchFamily="18" charset="-34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461125" y="2588974"/>
            <a:ext cx="25304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latin typeface="+mn-lt"/>
                <a:cs typeface="Angsana New" pitchFamily="18" charset="-34"/>
              </a:rPr>
              <a:t>histogram is narrow and centered toward the middle of the gray scale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019800" y="3645813"/>
            <a:ext cx="28325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>
                <a:latin typeface="+mn-lt"/>
                <a:cs typeface="Angsana New" pitchFamily="18" charset="-34"/>
              </a:rPr>
              <a:t>High-contrast image</a:t>
            </a:r>
            <a:endParaRPr lang="th-TH" sz="2200" dirty="0">
              <a:latin typeface="+mn-lt"/>
              <a:cs typeface="Angsana New" pitchFamily="18" charset="-34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00800" y="4076243"/>
            <a:ext cx="27432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latin typeface="+mn-lt"/>
                <a:cs typeface="Angsana New" pitchFamily="18" charset="-34"/>
              </a:rPr>
              <a:t>histogram covers broad range of the gray scale and the distribution of pixels is not too far from uniform, with very few vertical lines being much higher than the others</a:t>
            </a:r>
            <a:endParaRPr lang="th-TH" dirty="0">
              <a:latin typeface="+mn-lt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138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Histograms of different types of images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019800" y="2166938"/>
            <a:ext cx="182537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>
                <a:latin typeface="+mn-lt"/>
                <a:cs typeface="Angsana New" pitchFamily="18" charset="-34"/>
              </a:rPr>
              <a:t>Dark </a:t>
            </a:r>
            <a:r>
              <a:rPr lang="en-US" sz="2200" dirty="0">
                <a:latin typeface="+mn-lt"/>
                <a:cs typeface="Angsana New" pitchFamily="18" charset="-34"/>
              </a:rPr>
              <a:t>image</a:t>
            </a:r>
            <a:endParaRPr lang="th-TH" sz="2200" dirty="0">
              <a:latin typeface="+mn-lt"/>
              <a:cs typeface="Angsana New" pitchFamily="18" charset="-34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400800" y="2588973"/>
            <a:ext cx="25304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latin typeface="+mn-lt"/>
                <a:cs typeface="Angsana New" pitchFamily="18" charset="-34"/>
              </a:rPr>
              <a:t>Components of histogram are concentrated on the low side of the gray scale.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956300" y="3900249"/>
            <a:ext cx="197983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>
                <a:latin typeface="+mn-lt"/>
                <a:cs typeface="Angsana New" pitchFamily="18" charset="-34"/>
              </a:rPr>
              <a:t>Bright </a:t>
            </a:r>
            <a:r>
              <a:rPr lang="en-US" sz="2200" dirty="0">
                <a:latin typeface="+mn-lt"/>
                <a:cs typeface="Angsana New" pitchFamily="18" charset="-34"/>
              </a:rPr>
              <a:t>image</a:t>
            </a:r>
            <a:endParaRPr lang="th-TH" sz="2200" dirty="0">
              <a:latin typeface="+mn-lt"/>
              <a:cs typeface="Angsana New" pitchFamily="18" charset="-34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6413500" y="4328397"/>
            <a:ext cx="2590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latin typeface="+mn-lt"/>
                <a:cs typeface="Angsana New" pitchFamily="18" charset="-34"/>
              </a:rPr>
              <a:t>Components of histogram are concentrated on the high side of the gray scale</a:t>
            </a:r>
            <a:r>
              <a:rPr lang="en-US" dirty="0" smtClean="0">
                <a:latin typeface="+mn-lt"/>
                <a:cs typeface="Angsana New" pitchFamily="18" charset="-34"/>
              </a:rPr>
              <a:t>.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2166938"/>
            <a:ext cx="5334000" cy="392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6"/>
          <p:cNvGrpSpPr/>
          <p:nvPr/>
        </p:nvGrpSpPr>
        <p:grpSpPr>
          <a:xfrm>
            <a:off x="1882370" y="2047463"/>
            <a:ext cx="4701759" cy="2724166"/>
            <a:chOff x="2229256" y="1583770"/>
            <a:chExt cx="4978131" cy="2150030"/>
          </a:xfrm>
        </p:grpSpPr>
        <p:grpSp>
          <p:nvGrpSpPr>
            <p:cNvPr id="8" name="Group 7"/>
            <p:cNvGrpSpPr/>
            <p:nvPr/>
          </p:nvGrpSpPr>
          <p:grpSpPr>
            <a:xfrm>
              <a:off x="2229256" y="1583770"/>
              <a:ext cx="4978131" cy="2150030"/>
              <a:chOff x="2946671" y="1583770"/>
              <a:chExt cx="4978131" cy="2150030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2946671" y="2971800"/>
                <a:ext cx="1904998" cy="762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946671" y="1583770"/>
                <a:ext cx="4978131" cy="273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Histogram Processing Techniques</a:t>
                </a:r>
                <a:endParaRPr lang="en-IN" sz="2400" b="1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791200" y="2971800"/>
                <a:ext cx="2133600" cy="762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899170" y="2590800"/>
                <a:ext cx="2958830" cy="0"/>
              </a:xfrm>
              <a:prstGeom prst="line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5435737" y="1854479"/>
                <a:ext cx="0" cy="736322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endCxn id="11" idx="0"/>
              </p:cNvCxnSpPr>
              <p:nvPr/>
            </p:nvCxnSpPr>
            <p:spPr>
              <a:xfrm>
                <a:off x="3899170" y="2590800"/>
                <a:ext cx="0" cy="381000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>
                <a:endCxn id="13" idx="0"/>
              </p:cNvCxnSpPr>
              <p:nvPr/>
            </p:nvCxnSpPr>
            <p:spPr>
              <a:xfrm>
                <a:off x="6858000" y="2590800"/>
                <a:ext cx="0" cy="381000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2240682" y="3161451"/>
              <a:ext cx="1904999" cy="382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Histogram Equalization</a:t>
              </a:r>
              <a:endParaRPr lang="en-IN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3784" y="3161452"/>
              <a:ext cx="2133602" cy="382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Histogram Specification</a:t>
              </a:r>
              <a:endParaRPr lang="en-IN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38200" y="5183305"/>
            <a:ext cx="815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Histogram Specification can also be called </a:t>
            </a:r>
            <a:r>
              <a:rPr lang="en-US" sz="2200" i="1" dirty="0" smtClean="0"/>
              <a:t>histogram modification </a:t>
            </a:r>
            <a:r>
              <a:rPr lang="en-US" sz="2200" dirty="0" smtClean="0"/>
              <a:t>or </a:t>
            </a:r>
            <a:r>
              <a:rPr lang="en-US" sz="2200" i="1" dirty="0" smtClean="0"/>
              <a:t>histogram matching</a:t>
            </a:r>
            <a:endParaRPr lang="en-IN" sz="2200" i="1" dirty="0"/>
          </a:p>
        </p:txBody>
      </p:sp>
    </p:spTree>
    <p:extLst>
      <p:ext uri="{BB962C8B-B14F-4D97-AF65-F5344CB8AC3E}">
        <p14:creationId xmlns:p14="http://schemas.microsoft.com/office/powerpoint/2010/main" val="145480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Different Enhancement 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68546"/>
            <a:ext cx="8229600" cy="47244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Spatial Domain Techniques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Work on image plane itself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Direct manipulation of the image pixels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Frequency Domain Techniques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Modify the Fourier Transform coefficients of an image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Take inverse Fourier Transform of the modified coefficients to obtain the enhanced image </a:t>
            </a:r>
            <a:endParaRPr lang="en-IN" sz="2000" dirty="0" smtClean="0"/>
          </a:p>
          <a:p>
            <a:pPr lvl="1"/>
            <a:endParaRPr lang="en-IN" sz="2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1" name="Group 40"/>
          <p:cNvGrpSpPr/>
          <p:nvPr/>
        </p:nvGrpSpPr>
        <p:grpSpPr>
          <a:xfrm>
            <a:off x="5376505" y="1723135"/>
            <a:ext cx="3274145" cy="2163065"/>
            <a:chOff x="2219071" y="1583770"/>
            <a:chExt cx="5141765" cy="2255908"/>
          </a:xfrm>
        </p:grpSpPr>
        <p:grpSp>
          <p:nvGrpSpPr>
            <p:cNvPr id="32" name="Group 31"/>
            <p:cNvGrpSpPr/>
            <p:nvPr/>
          </p:nvGrpSpPr>
          <p:grpSpPr>
            <a:xfrm>
              <a:off x="2229256" y="1583770"/>
              <a:ext cx="4978131" cy="2150030"/>
              <a:chOff x="2946671" y="1583770"/>
              <a:chExt cx="4978131" cy="215003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946671" y="2971800"/>
                <a:ext cx="1904998" cy="762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946671" y="1583770"/>
                <a:ext cx="4978131" cy="8100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Image Enhancement Techniques</a:t>
                </a:r>
                <a:endParaRPr lang="en-IN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791200" y="2971800"/>
                <a:ext cx="2133600" cy="7620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3899170" y="2590800"/>
                <a:ext cx="2958830" cy="0"/>
              </a:xfrm>
              <a:prstGeom prst="line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5435737" y="2250265"/>
                <a:ext cx="0" cy="340536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endCxn id="4" idx="0"/>
              </p:cNvCxnSpPr>
              <p:nvPr/>
            </p:nvCxnSpPr>
            <p:spPr>
              <a:xfrm>
                <a:off x="3899170" y="2590800"/>
                <a:ext cx="0" cy="381000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endCxn id="9" idx="0"/>
              </p:cNvCxnSpPr>
              <p:nvPr/>
            </p:nvCxnSpPr>
            <p:spPr>
              <a:xfrm>
                <a:off x="6858000" y="2590800"/>
                <a:ext cx="0" cy="381000"/>
              </a:xfrm>
              <a:prstGeom prst="straightConnector1">
                <a:avLst/>
              </a:prstGeom>
              <a:ln w="22225">
                <a:solidFill>
                  <a:schemeClr val="accent2">
                    <a:lumMod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2219071" y="3029634"/>
              <a:ext cx="1904999" cy="81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Spatial Domain </a:t>
              </a:r>
              <a:endParaRPr lang="en-IN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76321" y="3029634"/>
              <a:ext cx="2484515" cy="81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Frequency Domain 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64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Equalization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/>
              <a:t>Basic Idea: </a:t>
            </a:r>
            <a:r>
              <a:rPr lang="en-IN" sz="2200" dirty="0"/>
              <a:t>find a map </a:t>
            </a:r>
            <a:r>
              <a:rPr lang="en-IN" sz="2200" i="1" dirty="0"/>
              <a:t>f(x) </a:t>
            </a:r>
            <a:r>
              <a:rPr lang="en-IN" sz="2200" dirty="0"/>
              <a:t>such that the histogram of the modified (equalized) image is flat (uniform</a:t>
            </a:r>
            <a:r>
              <a:rPr lang="en-IN" sz="2200" dirty="0" smtClean="0"/>
              <a:t>).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/>
              <a:t>Key Motivation: </a:t>
            </a:r>
            <a:r>
              <a:rPr lang="en-IN" sz="2200" dirty="0" smtClean="0"/>
              <a:t> probability density function (</a:t>
            </a:r>
            <a:r>
              <a:rPr lang="en-IN" sz="2200" dirty="0" err="1"/>
              <a:t>p</a:t>
            </a:r>
            <a:r>
              <a:rPr lang="en-IN" sz="2200" dirty="0" err="1" smtClean="0"/>
              <a:t>df</a:t>
            </a:r>
            <a:r>
              <a:rPr lang="en-IN" sz="2200" dirty="0"/>
              <a:t>) of a random variable approximates a uniform </a:t>
            </a:r>
            <a:r>
              <a:rPr lang="en-IN" sz="2200" dirty="0" smtClean="0"/>
              <a:t>distribution.</a:t>
            </a:r>
            <a:endParaRPr lang="en-IN" sz="22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i="1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1295400" y="5162514"/>
            <a:ext cx="5599113" cy="819944"/>
            <a:chOff x="1219200" y="4124724"/>
            <a:chExt cx="5599113" cy="819944"/>
          </a:xfrm>
        </p:grpSpPr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219200" y="4351340"/>
              <a:ext cx="38651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SimSun" pitchFamily="2" charset="-122"/>
                </a:defRPr>
              </a:lvl9pPr>
            </a:lstStyle>
            <a:p>
              <a:pPr eaLnBrk="1" hangingPunct="1"/>
              <a:r>
                <a:rPr lang="en-US" dirty="0"/>
                <a:t>Suppose h(t) is the histogram (</a:t>
              </a:r>
              <a:r>
                <a:rPr lang="en-US" dirty="0" err="1"/>
                <a:t>pdf</a:t>
              </a:r>
              <a:r>
                <a:rPr lang="en-US" dirty="0" smtClean="0"/>
                <a:t>), </a:t>
              </a:r>
              <a:endParaRPr lang="en-US" dirty="0"/>
            </a:p>
          </p:txBody>
        </p: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0719955"/>
                </p:ext>
              </p:extLst>
            </p:nvPr>
          </p:nvGraphicFramePr>
          <p:xfrm>
            <a:off x="5029200" y="4124724"/>
            <a:ext cx="1789113" cy="8199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05" name="Equation" r:id="rId4" imgW="863225" imgH="431613" progId="Equation.3">
                    <p:embed/>
                  </p:oleObj>
                </mc:Choice>
                <mc:Fallback>
                  <p:oleObj name="Equation" r:id="rId4" imgW="863225" imgH="431613" progId="Equation.3">
                    <p:embed/>
                    <p:pic>
                      <p:nvPicPr>
                        <p:cNvPr id="0" name="Picture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29200" y="4124724"/>
                          <a:ext cx="1789113" cy="8199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9429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Equalization (cont.…)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200" dirty="0"/>
              <a:t>As the low-contrast image’s histogram is narrow and </a:t>
            </a:r>
            <a:r>
              <a:rPr lang="en-IN" sz="2200" dirty="0" smtClean="0"/>
              <a:t>centred </a:t>
            </a:r>
            <a:r>
              <a:rPr lang="en-IN" sz="2200" dirty="0"/>
              <a:t>toward the middle of the gray scale, if we distribute the histogram to a wider range the quality of the image will be improved</a:t>
            </a:r>
            <a:r>
              <a:rPr lang="en-IN" sz="2200" dirty="0" smtClean="0"/>
              <a:t>.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200" dirty="0"/>
              <a:t>We can do it by adjusting the probability density function of the original histogram of the image so that the probability spread equally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3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Equalization Example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/>
          <p:cNvGrpSpPr/>
          <p:nvPr/>
        </p:nvGrpSpPr>
        <p:grpSpPr>
          <a:xfrm>
            <a:off x="1308100" y="2302043"/>
            <a:ext cx="8348662" cy="4191000"/>
            <a:chOff x="12700" y="2057400"/>
            <a:chExt cx="8348662" cy="4191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" y="2057400"/>
              <a:ext cx="5918200" cy="2743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100" y="4292600"/>
              <a:ext cx="4940300" cy="1955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799" y="4800600"/>
              <a:ext cx="1981201" cy="103822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399" y="3124200"/>
              <a:ext cx="2006601" cy="108533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>
              <a:endCxn id="15" idx="0"/>
            </p:cNvCxnSpPr>
            <p:nvPr/>
          </p:nvCxnSpPr>
          <p:spPr>
            <a:xfrm flipH="1">
              <a:off x="469900" y="3200400"/>
              <a:ext cx="596900" cy="72286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469900" y="4209018"/>
              <a:ext cx="641350" cy="111069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2700" y="3923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Before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43600" y="4209018"/>
              <a:ext cx="24177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After Equalization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/>
            <p:cNvCxnSpPr>
              <a:stCxn id="10" idx="1"/>
              <a:endCxn id="18" idx="1"/>
            </p:cNvCxnSpPr>
            <p:nvPr/>
          </p:nvCxnSpPr>
          <p:spPr>
            <a:xfrm>
              <a:off x="5613399" y="3666867"/>
              <a:ext cx="330201" cy="72681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1"/>
              <a:endCxn id="18" idx="1"/>
            </p:cNvCxnSpPr>
            <p:nvPr/>
          </p:nvCxnSpPr>
          <p:spPr>
            <a:xfrm flipV="1">
              <a:off x="5638799" y="4393684"/>
              <a:ext cx="304801" cy="92602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38" y="2206794"/>
            <a:ext cx="2062162" cy="116204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8" y="5165009"/>
            <a:ext cx="2041524" cy="11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Equalization Example (cont.….)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49486"/>
            <a:ext cx="4114800" cy="2093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2532060"/>
            <a:ext cx="2667000" cy="13039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86" y="4191000"/>
            <a:ext cx="4138613" cy="2057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797682"/>
            <a:ext cx="2747963" cy="14199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2532060"/>
            <a:ext cx="2349500" cy="1315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4975225"/>
            <a:ext cx="2349499" cy="12573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5649" y="4191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Before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endCxn id="26" idx="3"/>
          </p:cNvCxnSpPr>
          <p:nvPr/>
        </p:nvCxnSpPr>
        <p:spPr>
          <a:xfrm flipH="1">
            <a:off x="1670049" y="3296442"/>
            <a:ext cx="844551" cy="10792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6" idx="1"/>
          </p:cNvCxnSpPr>
          <p:nvPr/>
        </p:nvCxnSpPr>
        <p:spPr>
          <a:xfrm flipH="1" flipV="1">
            <a:off x="1670049" y="4375666"/>
            <a:ext cx="668337" cy="8440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311900" y="3505200"/>
            <a:ext cx="10795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299200" y="4191000"/>
            <a:ext cx="1092200" cy="7842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353300" y="397472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After Equalization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88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Equalization Example (cont.….)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3"/>
          <p:cNvGrpSpPr/>
          <p:nvPr/>
        </p:nvGrpSpPr>
        <p:grpSpPr>
          <a:xfrm>
            <a:off x="0" y="2255040"/>
            <a:ext cx="9302750" cy="2273679"/>
            <a:chOff x="31750" y="3974721"/>
            <a:chExt cx="9302750" cy="227367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386" y="4191000"/>
              <a:ext cx="4138613" cy="2057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9200" y="4975225"/>
              <a:ext cx="2747963" cy="124245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0" y="4975225"/>
              <a:ext cx="2349499" cy="12573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60400" y="415938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Before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1447800" y="4344053"/>
              <a:ext cx="1143001" cy="844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6299200" y="4191000"/>
              <a:ext cx="1092200" cy="78422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353300" y="3974721"/>
              <a:ext cx="1981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After Equalization</a:t>
              </a:r>
              <a:endParaRPr lang="en-IN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Down Arrow 14"/>
          <p:cNvSpPr/>
          <p:nvPr/>
        </p:nvSpPr>
        <p:spPr>
          <a:xfrm>
            <a:off x="3782613" y="4498001"/>
            <a:ext cx="1186658" cy="1064599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04800" y="55626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latin typeface="+mj-lt"/>
                <a:cs typeface="Angsana New" pitchFamily="18" charset="-34"/>
              </a:rPr>
              <a:t>The quality </a:t>
            </a:r>
            <a:r>
              <a:rPr lang="en-US" sz="2000" dirty="0" smtClean="0">
                <a:latin typeface="+mj-lt"/>
                <a:cs typeface="Angsana New" pitchFamily="18" charset="-34"/>
              </a:rPr>
              <a:t>is </a:t>
            </a:r>
            <a:r>
              <a:rPr lang="en-US" sz="2000" dirty="0">
                <a:latin typeface="+mj-lt"/>
                <a:cs typeface="Angsana New" pitchFamily="18" charset="-34"/>
              </a:rPr>
              <a:t>not </a:t>
            </a:r>
            <a:r>
              <a:rPr lang="en-US" sz="2000" dirty="0" smtClean="0">
                <a:latin typeface="+mj-lt"/>
                <a:cs typeface="Angsana New" pitchFamily="18" charset="-34"/>
              </a:rPr>
              <a:t>improved </a:t>
            </a:r>
            <a:r>
              <a:rPr lang="en-US" sz="2000" dirty="0">
                <a:latin typeface="+mj-lt"/>
                <a:cs typeface="Angsana New" pitchFamily="18" charset="-34"/>
              </a:rPr>
              <a:t>much because the original image already has a broaden gray-level scale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74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60922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 Sample Example of Histogram Equalization (cont.…)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3" name="Group 115"/>
          <p:cNvGrpSpPr>
            <a:grpSpLocks/>
          </p:cNvGrpSpPr>
          <p:nvPr/>
        </p:nvGrpSpPr>
        <p:grpSpPr bwMode="auto">
          <a:xfrm>
            <a:off x="1296949" y="2734173"/>
            <a:ext cx="6704051" cy="3123028"/>
            <a:chOff x="495" y="888"/>
            <a:chExt cx="5764" cy="3194"/>
          </a:xfrm>
        </p:grpSpPr>
        <p:sp>
          <p:nvSpPr>
            <p:cNvPr id="54" name="Text Box 116"/>
            <p:cNvSpPr txBox="1">
              <a:spLocks noChangeArrowheads="1"/>
            </p:cNvSpPr>
            <p:nvPr/>
          </p:nvSpPr>
          <p:spPr bwMode="auto">
            <a:xfrm>
              <a:off x="779" y="2963"/>
              <a:ext cx="1122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cs typeface="Angsana New" pitchFamily="18" charset="-34"/>
                </a:rPr>
                <a:t>4x4 image 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  <p:sp>
          <p:nvSpPr>
            <p:cNvPr id="55" name="Text Box 117"/>
            <p:cNvSpPr txBox="1">
              <a:spLocks noChangeArrowheads="1"/>
            </p:cNvSpPr>
            <p:nvPr/>
          </p:nvSpPr>
          <p:spPr bwMode="auto">
            <a:xfrm>
              <a:off x="495" y="3319"/>
              <a:ext cx="1691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cs typeface="Angsana New" pitchFamily="18" charset="-34"/>
                </a:rPr>
                <a:t>Gray scale = [0,9]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  <p:sp>
          <p:nvSpPr>
            <p:cNvPr id="56" name="Text Box 118"/>
            <p:cNvSpPr txBox="1">
              <a:spLocks noChangeArrowheads="1"/>
            </p:cNvSpPr>
            <p:nvPr/>
          </p:nvSpPr>
          <p:spPr bwMode="auto">
            <a:xfrm>
              <a:off x="3792" y="3744"/>
              <a:ext cx="946" cy="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ea typeface="Tahoma" pitchFamily="34" charset="0"/>
                  <a:cs typeface="Tahoma" pitchFamily="34" charset="0"/>
                </a:rPr>
                <a:t>histogram</a:t>
              </a:r>
              <a:endParaRPr lang="th-TH" sz="2000" dirty="0"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7" name="Line 119"/>
            <p:cNvSpPr>
              <a:spLocks noChangeShapeType="1"/>
            </p:cNvSpPr>
            <p:nvPr/>
          </p:nvSpPr>
          <p:spPr bwMode="auto">
            <a:xfrm>
              <a:off x="3120" y="3349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58" name="Line 120"/>
            <p:cNvSpPr>
              <a:spLocks noChangeShapeType="1"/>
            </p:cNvSpPr>
            <p:nvPr/>
          </p:nvSpPr>
          <p:spPr bwMode="auto">
            <a:xfrm flipV="1">
              <a:off x="3135" y="1200"/>
              <a:ext cx="0" cy="2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59" name="Line 121"/>
            <p:cNvSpPr>
              <a:spLocks noChangeShapeType="1"/>
            </p:cNvSpPr>
            <p:nvPr/>
          </p:nvSpPr>
          <p:spPr bwMode="auto">
            <a:xfrm>
              <a:off x="3363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0" name="Line 122"/>
            <p:cNvSpPr>
              <a:spLocks noChangeShapeType="1"/>
            </p:cNvSpPr>
            <p:nvPr/>
          </p:nvSpPr>
          <p:spPr bwMode="auto">
            <a:xfrm>
              <a:off x="358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1" name="Line 123"/>
            <p:cNvSpPr>
              <a:spLocks noChangeShapeType="1"/>
            </p:cNvSpPr>
            <p:nvPr/>
          </p:nvSpPr>
          <p:spPr bwMode="auto">
            <a:xfrm>
              <a:off x="380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2" name="Line 124"/>
            <p:cNvSpPr>
              <a:spLocks noChangeShapeType="1"/>
            </p:cNvSpPr>
            <p:nvPr/>
          </p:nvSpPr>
          <p:spPr bwMode="auto">
            <a:xfrm>
              <a:off x="4032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3" name="Line 125"/>
            <p:cNvSpPr>
              <a:spLocks noChangeShapeType="1"/>
            </p:cNvSpPr>
            <p:nvPr/>
          </p:nvSpPr>
          <p:spPr bwMode="auto">
            <a:xfrm>
              <a:off x="425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4" name="Line 126"/>
            <p:cNvSpPr>
              <a:spLocks noChangeShapeType="1"/>
            </p:cNvSpPr>
            <p:nvPr/>
          </p:nvSpPr>
          <p:spPr bwMode="auto">
            <a:xfrm>
              <a:off x="448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5" name="Line 127"/>
            <p:cNvSpPr>
              <a:spLocks noChangeShapeType="1"/>
            </p:cNvSpPr>
            <p:nvPr/>
          </p:nvSpPr>
          <p:spPr bwMode="auto">
            <a:xfrm>
              <a:off x="470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6" name="Line 128"/>
            <p:cNvSpPr>
              <a:spLocks noChangeShapeType="1"/>
            </p:cNvSpPr>
            <p:nvPr/>
          </p:nvSpPr>
          <p:spPr bwMode="auto">
            <a:xfrm>
              <a:off x="4930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7" name="Line 129"/>
            <p:cNvSpPr>
              <a:spLocks noChangeShapeType="1"/>
            </p:cNvSpPr>
            <p:nvPr/>
          </p:nvSpPr>
          <p:spPr bwMode="auto">
            <a:xfrm>
              <a:off x="5151" y="3275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8" name="Line 130"/>
            <p:cNvSpPr>
              <a:spLocks noChangeShapeType="1"/>
            </p:cNvSpPr>
            <p:nvPr/>
          </p:nvSpPr>
          <p:spPr bwMode="auto">
            <a:xfrm rot="5400000" flipH="1" flipV="1">
              <a:off x="3137" y="133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69" name="Line 131"/>
            <p:cNvSpPr>
              <a:spLocks noChangeShapeType="1"/>
            </p:cNvSpPr>
            <p:nvPr/>
          </p:nvSpPr>
          <p:spPr bwMode="auto">
            <a:xfrm rot="5400000" flipH="1" flipV="1">
              <a:off x="3137" y="164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0" name="Line 132"/>
            <p:cNvSpPr>
              <a:spLocks noChangeShapeType="1"/>
            </p:cNvSpPr>
            <p:nvPr/>
          </p:nvSpPr>
          <p:spPr bwMode="auto">
            <a:xfrm rot="5400000" flipH="1" flipV="1">
              <a:off x="3137" y="197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1" name="Line 133"/>
            <p:cNvSpPr>
              <a:spLocks noChangeShapeType="1"/>
            </p:cNvSpPr>
            <p:nvPr/>
          </p:nvSpPr>
          <p:spPr bwMode="auto">
            <a:xfrm rot="5400000" flipH="1" flipV="1">
              <a:off x="3137" y="229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2" name="Line 134"/>
            <p:cNvSpPr>
              <a:spLocks noChangeShapeType="1"/>
            </p:cNvSpPr>
            <p:nvPr/>
          </p:nvSpPr>
          <p:spPr bwMode="auto">
            <a:xfrm rot="5400000" flipH="1" flipV="1">
              <a:off x="3137" y="262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3" name="Line 135"/>
            <p:cNvSpPr>
              <a:spLocks noChangeShapeType="1"/>
            </p:cNvSpPr>
            <p:nvPr/>
          </p:nvSpPr>
          <p:spPr bwMode="auto">
            <a:xfrm rot="5400000" flipH="1" flipV="1">
              <a:off x="3137" y="294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4" name="Line 136"/>
            <p:cNvSpPr>
              <a:spLocks noChangeShapeType="1"/>
            </p:cNvSpPr>
            <p:nvPr/>
          </p:nvSpPr>
          <p:spPr bwMode="auto">
            <a:xfrm flipV="1">
              <a:off x="3589" y="1344"/>
              <a:ext cx="0" cy="20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75" name="Text Box 137"/>
            <p:cNvSpPr txBox="1">
              <a:spLocks noChangeArrowheads="1"/>
            </p:cNvSpPr>
            <p:nvPr/>
          </p:nvSpPr>
          <p:spPr bwMode="auto">
            <a:xfrm>
              <a:off x="2943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0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76" name="Text Box 138"/>
            <p:cNvSpPr txBox="1">
              <a:spLocks noChangeArrowheads="1"/>
            </p:cNvSpPr>
            <p:nvPr/>
          </p:nvSpPr>
          <p:spPr bwMode="auto">
            <a:xfrm>
              <a:off x="3177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77" name="Text Box 139"/>
            <p:cNvSpPr txBox="1">
              <a:spLocks noChangeArrowheads="1"/>
            </p:cNvSpPr>
            <p:nvPr/>
          </p:nvSpPr>
          <p:spPr bwMode="auto">
            <a:xfrm>
              <a:off x="2821" y="2917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3412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79" name="Text Box 141"/>
            <p:cNvSpPr txBox="1">
              <a:spLocks noChangeArrowheads="1"/>
            </p:cNvSpPr>
            <p:nvPr/>
          </p:nvSpPr>
          <p:spPr bwMode="auto">
            <a:xfrm>
              <a:off x="2821" y="2592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0" name="Text Box 142"/>
            <p:cNvSpPr txBox="1">
              <a:spLocks noChangeArrowheads="1"/>
            </p:cNvSpPr>
            <p:nvPr/>
          </p:nvSpPr>
          <p:spPr bwMode="auto">
            <a:xfrm>
              <a:off x="3647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3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1" name="Text Box 143"/>
            <p:cNvSpPr txBox="1">
              <a:spLocks noChangeArrowheads="1"/>
            </p:cNvSpPr>
            <p:nvPr/>
          </p:nvSpPr>
          <p:spPr bwMode="auto">
            <a:xfrm>
              <a:off x="2821" y="2268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3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2" name="Text Box 144"/>
            <p:cNvSpPr txBox="1">
              <a:spLocks noChangeArrowheads="1"/>
            </p:cNvSpPr>
            <p:nvPr/>
          </p:nvSpPr>
          <p:spPr bwMode="auto">
            <a:xfrm>
              <a:off x="3881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4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3" name="Text Box 145"/>
            <p:cNvSpPr txBox="1">
              <a:spLocks noChangeArrowheads="1"/>
            </p:cNvSpPr>
            <p:nvPr/>
          </p:nvSpPr>
          <p:spPr bwMode="auto">
            <a:xfrm>
              <a:off x="2821" y="1944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4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4" name="Text Box 146"/>
            <p:cNvSpPr txBox="1">
              <a:spLocks noChangeArrowheads="1"/>
            </p:cNvSpPr>
            <p:nvPr/>
          </p:nvSpPr>
          <p:spPr bwMode="auto">
            <a:xfrm>
              <a:off x="4116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 dirty="0">
                  <a:latin typeface="Tahoma" pitchFamily="34" charset="0"/>
                  <a:cs typeface="Angsana New" pitchFamily="18" charset="-34"/>
                </a:rPr>
                <a:t>5</a:t>
              </a:r>
              <a:endParaRPr lang="th-TH" sz="2000" b="1" dirty="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5" name="Text Box 147"/>
            <p:cNvSpPr txBox="1">
              <a:spLocks noChangeArrowheads="1"/>
            </p:cNvSpPr>
            <p:nvPr/>
          </p:nvSpPr>
          <p:spPr bwMode="auto">
            <a:xfrm>
              <a:off x="2821" y="1620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5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6" name="Text Box 148"/>
            <p:cNvSpPr txBox="1">
              <a:spLocks noChangeArrowheads="1"/>
            </p:cNvSpPr>
            <p:nvPr/>
          </p:nvSpPr>
          <p:spPr bwMode="auto">
            <a:xfrm>
              <a:off x="4351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 dirty="0">
                  <a:latin typeface="Tahoma" pitchFamily="34" charset="0"/>
                  <a:cs typeface="Angsana New" pitchFamily="18" charset="-34"/>
                </a:rPr>
                <a:t>6</a:t>
              </a:r>
              <a:endParaRPr lang="th-TH" sz="2000" b="1" dirty="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7" name="Text Box 149"/>
            <p:cNvSpPr txBox="1">
              <a:spLocks noChangeArrowheads="1"/>
            </p:cNvSpPr>
            <p:nvPr/>
          </p:nvSpPr>
          <p:spPr bwMode="auto">
            <a:xfrm>
              <a:off x="2821" y="1296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6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8" name="Text Box 150"/>
            <p:cNvSpPr txBox="1">
              <a:spLocks noChangeArrowheads="1"/>
            </p:cNvSpPr>
            <p:nvPr/>
          </p:nvSpPr>
          <p:spPr bwMode="auto">
            <a:xfrm>
              <a:off x="4585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7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89" name="Text Box 151"/>
            <p:cNvSpPr txBox="1">
              <a:spLocks noChangeArrowheads="1"/>
            </p:cNvSpPr>
            <p:nvPr/>
          </p:nvSpPr>
          <p:spPr bwMode="auto">
            <a:xfrm>
              <a:off x="4820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8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90" name="Text Box 152"/>
            <p:cNvSpPr txBox="1">
              <a:spLocks noChangeArrowheads="1"/>
            </p:cNvSpPr>
            <p:nvPr/>
          </p:nvSpPr>
          <p:spPr bwMode="auto">
            <a:xfrm>
              <a:off x="5055" y="3435"/>
              <a:ext cx="2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b="1">
                  <a:latin typeface="Tahoma" pitchFamily="34" charset="0"/>
                  <a:cs typeface="Angsana New" pitchFamily="18" charset="-34"/>
                </a:rPr>
                <a:t>9</a:t>
              </a:r>
              <a:endParaRPr lang="th-TH" sz="2000" b="1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91" name="Line 153"/>
            <p:cNvSpPr>
              <a:spLocks noChangeShapeType="1"/>
            </p:cNvSpPr>
            <p:nvPr/>
          </p:nvSpPr>
          <p:spPr bwMode="auto">
            <a:xfrm flipV="1">
              <a:off x="3807" y="1728"/>
              <a:ext cx="0" cy="16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92" name="Line 154"/>
            <p:cNvSpPr>
              <a:spLocks noChangeShapeType="1"/>
            </p:cNvSpPr>
            <p:nvPr/>
          </p:nvSpPr>
          <p:spPr bwMode="auto">
            <a:xfrm flipV="1">
              <a:off x="4032" y="2049"/>
              <a:ext cx="0" cy="12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93" name="Line 155"/>
            <p:cNvSpPr>
              <a:spLocks noChangeShapeType="1"/>
            </p:cNvSpPr>
            <p:nvPr/>
          </p:nvSpPr>
          <p:spPr bwMode="auto">
            <a:xfrm flipV="1">
              <a:off x="4250" y="3024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94" name="Text Box 156"/>
            <p:cNvSpPr txBox="1">
              <a:spLocks noChangeArrowheads="1"/>
            </p:cNvSpPr>
            <p:nvPr/>
          </p:nvSpPr>
          <p:spPr bwMode="auto">
            <a:xfrm>
              <a:off x="2605" y="888"/>
              <a:ext cx="1030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rgbClr val="FF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No. of pixels</a:t>
              </a:r>
              <a:endParaRPr lang="th-TH" dirty="0">
                <a:solidFill>
                  <a:srgbClr val="FF0000"/>
                </a:solidFill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5" name="Text Box 157"/>
            <p:cNvSpPr txBox="1">
              <a:spLocks noChangeArrowheads="1"/>
            </p:cNvSpPr>
            <p:nvPr/>
          </p:nvSpPr>
          <p:spPr bwMode="auto">
            <a:xfrm>
              <a:off x="5407" y="3435"/>
              <a:ext cx="852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rgbClr val="FF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Gray level</a:t>
              </a:r>
              <a:endParaRPr lang="th-TH" dirty="0">
                <a:solidFill>
                  <a:srgbClr val="FF0000"/>
                </a:solidFill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49" y="3322820"/>
            <a:ext cx="2089431" cy="1509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39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 Sample Example of Histogram Equalization (cont.…)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1295400" y="2819400"/>
            <a:ext cx="6388100" cy="3200400"/>
            <a:chOff x="1676400" y="2819400"/>
            <a:chExt cx="6388100" cy="3200400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2819400"/>
              <a:ext cx="6388100" cy="320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6404854"/>
                </p:ext>
              </p:extLst>
            </p:nvPr>
          </p:nvGraphicFramePr>
          <p:xfrm>
            <a:off x="1905000" y="3962400"/>
            <a:ext cx="844550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1" name="Equation" r:id="rId5" imgW="380835" imgH="444307" progId="Equation.3">
                    <p:embed/>
                  </p:oleObj>
                </mc:Choice>
                <mc:Fallback>
                  <p:oleObj name="Equation" r:id="rId5" imgW="380835" imgH="444307" progId="Equation.3">
                    <p:embed/>
                    <p:pic>
                      <p:nvPicPr>
                        <p:cNvPr id="0" name="Picture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3962400"/>
                          <a:ext cx="844550" cy="609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1304803"/>
                </p:ext>
              </p:extLst>
            </p:nvPr>
          </p:nvGraphicFramePr>
          <p:xfrm>
            <a:off x="1676400" y="4572000"/>
            <a:ext cx="1027112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2" name="Equation" r:id="rId7" imgW="622300" imgH="457200" progId="Equation.3">
                    <p:embed/>
                  </p:oleObj>
                </mc:Choice>
                <mc:Fallback>
                  <p:oleObj name="Equation" r:id="rId7" imgW="622300" imgH="457200" progId="Equation.3">
                    <p:embed/>
                    <p:pic>
                      <p:nvPicPr>
                        <p:cNvPr id="0" name="Picture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6400" y="4572000"/>
                          <a:ext cx="1027112" cy="685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7609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 Sample Example of Histogram Equalization (cont.…)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119"/>
          <p:cNvGrpSpPr>
            <a:grpSpLocks/>
          </p:cNvGrpSpPr>
          <p:nvPr/>
        </p:nvGrpSpPr>
        <p:grpSpPr bwMode="auto">
          <a:xfrm>
            <a:off x="4552446" y="2584035"/>
            <a:ext cx="3981954" cy="3148481"/>
            <a:chOff x="2650" y="870"/>
            <a:chExt cx="3803" cy="3280"/>
          </a:xfrm>
        </p:grpSpPr>
        <p:grpSp>
          <p:nvGrpSpPr>
            <p:cNvPr id="8" name="Group 120"/>
            <p:cNvGrpSpPr>
              <a:grpSpLocks/>
            </p:cNvGrpSpPr>
            <p:nvPr/>
          </p:nvGrpSpPr>
          <p:grpSpPr bwMode="auto">
            <a:xfrm>
              <a:off x="2821" y="1200"/>
              <a:ext cx="2955" cy="2950"/>
              <a:chOff x="2821" y="1200"/>
              <a:chExt cx="2955" cy="2950"/>
            </a:xfrm>
          </p:grpSpPr>
          <p:sp>
            <p:nvSpPr>
              <p:cNvPr id="11" name="Text Box 121"/>
              <p:cNvSpPr txBox="1">
                <a:spLocks noChangeArrowheads="1"/>
              </p:cNvSpPr>
              <p:nvPr/>
            </p:nvSpPr>
            <p:spPr bwMode="auto">
              <a:xfrm>
                <a:off x="3216" y="3765"/>
                <a:ext cx="2560" cy="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200" dirty="0">
                    <a:latin typeface="+mn-lt"/>
                    <a:ea typeface="Tahoma" pitchFamily="34" charset="0"/>
                    <a:cs typeface="Tahoma" pitchFamily="34" charset="0"/>
                  </a:rPr>
                  <a:t>Histogram equalization</a:t>
                </a:r>
                <a:endParaRPr lang="th-TH" sz="2200" dirty="0">
                  <a:latin typeface="+mn-lt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2" name="Line 122"/>
              <p:cNvSpPr>
                <a:spLocks noChangeShapeType="1"/>
              </p:cNvSpPr>
              <p:nvPr/>
            </p:nvSpPr>
            <p:spPr bwMode="auto">
              <a:xfrm>
                <a:off x="3120" y="3349"/>
                <a:ext cx="230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3" name="Line 123"/>
              <p:cNvSpPr>
                <a:spLocks noChangeShapeType="1"/>
              </p:cNvSpPr>
              <p:nvPr/>
            </p:nvSpPr>
            <p:spPr bwMode="auto">
              <a:xfrm flipV="1">
                <a:off x="3135" y="1200"/>
                <a:ext cx="0" cy="21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4" name="Line 124"/>
              <p:cNvSpPr>
                <a:spLocks noChangeShapeType="1"/>
              </p:cNvSpPr>
              <p:nvPr/>
            </p:nvSpPr>
            <p:spPr bwMode="auto">
              <a:xfrm>
                <a:off x="3363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5" name="Line 125"/>
              <p:cNvSpPr>
                <a:spLocks noChangeShapeType="1"/>
              </p:cNvSpPr>
              <p:nvPr/>
            </p:nvSpPr>
            <p:spPr bwMode="auto">
              <a:xfrm>
                <a:off x="3582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6" name="Line 126"/>
              <p:cNvSpPr>
                <a:spLocks noChangeShapeType="1"/>
              </p:cNvSpPr>
              <p:nvPr/>
            </p:nvSpPr>
            <p:spPr bwMode="auto">
              <a:xfrm>
                <a:off x="3802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7" name="Line 127"/>
              <p:cNvSpPr>
                <a:spLocks noChangeShapeType="1"/>
              </p:cNvSpPr>
              <p:nvPr/>
            </p:nvSpPr>
            <p:spPr bwMode="auto">
              <a:xfrm>
                <a:off x="4032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8" name="Line 128"/>
              <p:cNvSpPr>
                <a:spLocks noChangeShapeType="1"/>
              </p:cNvSpPr>
              <p:nvPr/>
            </p:nvSpPr>
            <p:spPr bwMode="auto">
              <a:xfrm>
                <a:off x="4250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9" name="Line 129"/>
              <p:cNvSpPr>
                <a:spLocks noChangeShapeType="1"/>
              </p:cNvSpPr>
              <p:nvPr/>
            </p:nvSpPr>
            <p:spPr bwMode="auto">
              <a:xfrm>
                <a:off x="4480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0" name="Line 130"/>
              <p:cNvSpPr>
                <a:spLocks noChangeShapeType="1"/>
              </p:cNvSpPr>
              <p:nvPr/>
            </p:nvSpPr>
            <p:spPr bwMode="auto">
              <a:xfrm>
                <a:off x="4700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1" name="Line 131"/>
              <p:cNvSpPr>
                <a:spLocks noChangeShapeType="1"/>
              </p:cNvSpPr>
              <p:nvPr/>
            </p:nvSpPr>
            <p:spPr bwMode="auto">
              <a:xfrm>
                <a:off x="4930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2" name="Line 132"/>
              <p:cNvSpPr>
                <a:spLocks noChangeShapeType="1"/>
              </p:cNvSpPr>
              <p:nvPr/>
            </p:nvSpPr>
            <p:spPr bwMode="auto">
              <a:xfrm>
                <a:off x="5151" y="3275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3" name="Line 133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1331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4" name="Line 134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1641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5" name="Line 135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1977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6" name="Line 136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2291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7" name="Line 137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2623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8" name="Line 138"/>
              <p:cNvSpPr>
                <a:spLocks noChangeShapeType="1"/>
              </p:cNvSpPr>
              <p:nvPr/>
            </p:nvSpPr>
            <p:spPr bwMode="auto">
              <a:xfrm rot="5400000" flipH="1" flipV="1">
                <a:off x="3137" y="2948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9" name="Line 139"/>
              <p:cNvSpPr>
                <a:spLocks noChangeShapeType="1"/>
              </p:cNvSpPr>
              <p:nvPr/>
            </p:nvSpPr>
            <p:spPr bwMode="auto">
              <a:xfrm flipV="1">
                <a:off x="3796" y="1344"/>
                <a:ext cx="0" cy="20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0" name="Text Box 140"/>
              <p:cNvSpPr txBox="1">
                <a:spLocks noChangeArrowheads="1"/>
              </p:cNvSpPr>
              <p:nvPr/>
            </p:nvSpPr>
            <p:spPr bwMode="auto">
              <a:xfrm>
                <a:off x="2943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 dirty="0">
                    <a:latin typeface="Tahoma" pitchFamily="34" charset="0"/>
                    <a:cs typeface="Angsana New" pitchFamily="18" charset="-34"/>
                  </a:rPr>
                  <a:t>0</a:t>
                </a:r>
                <a:endParaRPr lang="th-TH" sz="2000" b="1" dirty="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1" name="Text Box 141"/>
              <p:cNvSpPr txBox="1">
                <a:spLocks noChangeArrowheads="1"/>
              </p:cNvSpPr>
              <p:nvPr/>
            </p:nvSpPr>
            <p:spPr bwMode="auto">
              <a:xfrm>
                <a:off x="3177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 dirty="0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000" b="1" dirty="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2" name="Text Box 142"/>
              <p:cNvSpPr txBox="1">
                <a:spLocks noChangeArrowheads="1"/>
              </p:cNvSpPr>
              <p:nvPr/>
            </p:nvSpPr>
            <p:spPr bwMode="auto">
              <a:xfrm>
                <a:off x="2821" y="2917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3" name="Text Box 143"/>
              <p:cNvSpPr txBox="1">
                <a:spLocks noChangeArrowheads="1"/>
              </p:cNvSpPr>
              <p:nvPr/>
            </p:nvSpPr>
            <p:spPr bwMode="auto">
              <a:xfrm>
                <a:off x="3412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2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4" name="Text Box 144"/>
              <p:cNvSpPr txBox="1">
                <a:spLocks noChangeArrowheads="1"/>
              </p:cNvSpPr>
              <p:nvPr/>
            </p:nvSpPr>
            <p:spPr bwMode="auto">
              <a:xfrm>
                <a:off x="2821" y="2592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2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5" name="Text Box 145"/>
              <p:cNvSpPr txBox="1">
                <a:spLocks noChangeArrowheads="1"/>
              </p:cNvSpPr>
              <p:nvPr/>
            </p:nvSpPr>
            <p:spPr bwMode="auto">
              <a:xfrm>
                <a:off x="3647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3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6" name="Text Box 146"/>
              <p:cNvSpPr txBox="1">
                <a:spLocks noChangeArrowheads="1"/>
              </p:cNvSpPr>
              <p:nvPr/>
            </p:nvSpPr>
            <p:spPr bwMode="auto">
              <a:xfrm>
                <a:off x="2821" y="2268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3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7" name="Text Box 147"/>
              <p:cNvSpPr txBox="1">
                <a:spLocks noChangeArrowheads="1"/>
              </p:cNvSpPr>
              <p:nvPr/>
            </p:nvSpPr>
            <p:spPr bwMode="auto">
              <a:xfrm>
                <a:off x="3881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4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8" name="Text Box 148"/>
              <p:cNvSpPr txBox="1">
                <a:spLocks noChangeArrowheads="1"/>
              </p:cNvSpPr>
              <p:nvPr/>
            </p:nvSpPr>
            <p:spPr bwMode="auto">
              <a:xfrm>
                <a:off x="2821" y="1944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4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39" name="Text Box 149"/>
              <p:cNvSpPr txBox="1">
                <a:spLocks noChangeArrowheads="1"/>
              </p:cNvSpPr>
              <p:nvPr/>
            </p:nvSpPr>
            <p:spPr bwMode="auto">
              <a:xfrm>
                <a:off x="4116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5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0" name="Text Box 150"/>
              <p:cNvSpPr txBox="1">
                <a:spLocks noChangeArrowheads="1"/>
              </p:cNvSpPr>
              <p:nvPr/>
            </p:nvSpPr>
            <p:spPr bwMode="auto">
              <a:xfrm>
                <a:off x="2821" y="1620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5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1" name="Text Box 151"/>
              <p:cNvSpPr txBox="1">
                <a:spLocks noChangeArrowheads="1"/>
              </p:cNvSpPr>
              <p:nvPr/>
            </p:nvSpPr>
            <p:spPr bwMode="auto">
              <a:xfrm>
                <a:off x="4351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 dirty="0">
                    <a:latin typeface="Tahoma" pitchFamily="34" charset="0"/>
                    <a:cs typeface="Angsana New" pitchFamily="18" charset="-34"/>
                  </a:rPr>
                  <a:t>6</a:t>
                </a:r>
                <a:endParaRPr lang="th-TH" sz="2000" b="1" dirty="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2" name="Text Box 152"/>
              <p:cNvSpPr txBox="1">
                <a:spLocks noChangeArrowheads="1"/>
              </p:cNvSpPr>
              <p:nvPr/>
            </p:nvSpPr>
            <p:spPr bwMode="auto">
              <a:xfrm>
                <a:off x="2821" y="1296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6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3" name="Text Box 153"/>
              <p:cNvSpPr txBox="1">
                <a:spLocks noChangeArrowheads="1"/>
              </p:cNvSpPr>
              <p:nvPr/>
            </p:nvSpPr>
            <p:spPr bwMode="auto">
              <a:xfrm>
                <a:off x="4585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7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4" name="Text Box 154"/>
              <p:cNvSpPr txBox="1">
                <a:spLocks noChangeArrowheads="1"/>
              </p:cNvSpPr>
              <p:nvPr/>
            </p:nvSpPr>
            <p:spPr bwMode="auto">
              <a:xfrm>
                <a:off x="4820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8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5" name="Text Box 155"/>
              <p:cNvSpPr txBox="1">
                <a:spLocks noChangeArrowheads="1"/>
              </p:cNvSpPr>
              <p:nvPr/>
            </p:nvSpPr>
            <p:spPr bwMode="auto">
              <a:xfrm>
                <a:off x="5055" y="3435"/>
                <a:ext cx="21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b="1">
                    <a:latin typeface="Tahoma" pitchFamily="34" charset="0"/>
                    <a:cs typeface="Angsana New" pitchFamily="18" charset="-34"/>
                  </a:rPr>
                  <a:t>9</a:t>
                </a:r>
                <a:endParaRPr lang="th-TH" sz="2000" b="1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6" name="Line 156"/>
              <p:cNvSpPr>
                <a:spLocks noChangeShapeType="1"/>
              </p:cNvSpPr>
              <p:nvPr/>
            </p:nvSpPr>
            <p:spPr bwMode="auto">
              <a:xfrm flipV="1">
                <a:off x="4490" y="1728"/>
                <a:ext cx="0" cy="163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47" name="Line 157"/>
              <p:cNvSpPr>
                <a:spLocks noChangeShapeType="1"/>
              </p:cNvSpPr>
              <p:nvPr/>
            </p:nvSpPr>
            <p:spPr bwMode="auto">
              <a:xfrm flipV="1">
                <a:off x="4933" y="2049"/>
                <a:ext cx="0" cy="12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48" name="Line 158"/>
              <p:cNvSpPr>
                <a:spLocks noChangeShapeType="1"/>
              </p:cNvSpPr>
              <p:nvPr/>
            </p:nvSpPr>
            <p:spPr bwMode="auto">
              <a:xfrm flipV="1">
                <a:off x="5147" y="3024"/>
                <a:ext cx="0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sp>
          <p:nvSpPr>
            <p:cNvPr id="9" name="Text Box 159"/>
            <p:cNvSpPr txBox="1">
              <a:spLocks noChangeArrowheads="1"/>
            </p:cNvSpPr>
            <p:nvPr/>
          </p:nvSpPr>
          <p:spPr bwMode="auto">
            <a:xfrm>
              <a:off x="2650" y="870"/>
              <a:ext cx="121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rgbClr val="FF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No. of pixels</a:t>
              </a:r>
              <a:endParaRPr lang="th-TH" dirty="0">
                <a:solidFill>
                  <a:srgbClr val="FF0000"/>
                </a:solidFill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Text Box 160"/>
            <p:cNvSpPr txBox="1">
              <a:spLocks noChangeArrowheads="1"/>
            </p:cNvSpPr>
            <p:nvPr/>
          </p:nvSpPr>
          <p:spPr bwMode="auto">
            <a:xfrm>
              <a:off x="5447" y="3435"/>
              <a:ext cx="100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rgbClr val="FF0000"/>
                  </a:solidFill>
                  <a:latin typeface="+mn-lt"/>
                  <a:cs typeface="Angsana New" pitchFamily="18" charset="-34"/>
                </a:rPr>
                <a:t>Gray level</a:t>
              </a:r>
              <a:endParaRPr lang="th-TH" dirty="0">
                <a:solidFill>
                  <a:srgbClr val="FF0000"/>
                </a:solidFill>
                <a:latin typeface="+mn-lt"/>
                <a:cs typeface="Angsana New" pitchFamily="18" charset="-34"/>
              </a:endParaRPr>
            </a:p>
          </p:txBody>
        </p:sp>
      </p:grpSp>
      <p:graphicFrame>
        <p:nvGraphicFramePr>
          <p:cNvPr id="4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56097"/>
              </p:ext>
            </p:extLst>
          </p:nvPr>
        </p:nvGraphicFramePr>
        <p:xfrm>
          <a:off x="1503324" y="2953129"/>
          <a:ext cx="2057400" cy="1584960"/>
        </p:xfrm>
        <a:graphic>
          <a:graphicData uri="http://schemas.openxmlformats.org/drawingml/2006/table">
            <a:tbl>
              <a:tblPr/>
              <a:tblGrid>
                <a:gridCol w="51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6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9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</a:t>
                      </a:r>
                      <a:endParaRPr kumimoji="0" lang="th-T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3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Arial" pitchFamily="34" charset="0"/>
                        </a:rPr>
                        <a:t>8</a:t>
                      </a:r>
                      <a:endParaRPr kumimoji="0" lang="th-T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0" name="Group 116"/>
          <p:cNvGrpSpPr>
            <a:grpSpLocks/>
          </p:cNvGrpSpPr>
          <p:nvPr/>
        </p:nvGrpSpPr>
        <p:grpSpPr bwMode="auto">
          <a:xfrm>
            <a:off x="1531027" y="4690490"/>
            <a:ext cx="1966448" cy="872642"/>
            <a:chOff x="505" y="3237"/>
            <a:chExt cx="1881" cy="1119"/>
          </a:xfrm>
        </p:grpSpPr>
        <p:sp>
          <p:nvSpPr>
            <p:cNvPr id="51" name="Text Box 117"/>
            <p:cNvSpPr txBox="1">
              <a:spLocks noChangeArrowheads="1"/>
            </p:cNvSpPr>
            <p:nvPr/>
          </p:nvSpPr>
          <p:spPr bwMode="auto">
            <a:xfrm>
              <a:off x="642" y="3237"/>
              <a:ext cx="1608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ea typeface="Tahoma" pitchFamily="34" charset="0"/>
                  <a:cs typeface="Tahoma" pitchFamily="34" charset="0"/>
                </a:rPr>
                <a:t>Output image </a:t>
              </a:r>
              <a:endParaRPr lang="th-TH" sz="2000" dirty="0"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2" name="Text Box 118"/>
            <p:cNvSpPr txBox="1">
              <a:spLocks noChangeArrowheads="1"/>
            </p:cNvSpPr>
            <p:nvPr/>
          </p:nvSpPr>
          <p:spPr bwMode="auto">
            <a:xfrm>
              <a:off x="505" y="3843"/>
              <a:ext cx="1881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dirty="0">
                  <a:latin typeface="+mn-lt"/>
                  <a:cs typeface="Angsana New" pitchFamily="18" charset="-34"/>
                </a:rPr>
                <a:t>Gray scale = [0,9]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6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Specification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/>
              <a:t>Basic Idea: </a:t>
            </a:r>
            <a:r>
              <a:rPr lang="en-IN" sz="2200" dirty="0" smtClean="0"/>
              <a:t>To generate an image which has a specified histogram that we wish the processed image to have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/>
              <a:t>Key Motivation: </a:t>
            </a:r>
            <a:r>
              <a:rPr lang="en-US" sz="2200" dirty="0" smtClean="0"/>
              <a:t>The disadvantage of histogram equalization, i.e. it can generate only one type of out put image</a:t>
            </a:r>
            <a:endParaRPr lang="en-US" sz="2400" i="1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46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Specification (Block Diagram)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1752600" y="3378200"/>
            <a:ext cx="1905000" cy="1066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5257800" y="3378200"/>
            <a:ext cx="1905000" cy="1066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/>
          <p:cNvCxnSpPr>
            <a:endCxn id="4" idx="1"/>
          </p:cNvCxnSpPr>
          <p:nvPr/>
        </p:nvCxnSpPr>
        <p:spPr>
          <a:xfrm>
            <a:off x="990600" y="3911600"/>
            <a:ext cx="762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124700" y="3886200"/>
            <a:ext cx="9906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3125" y="3494326"/>
            <a:ext cx="282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</a:t>
            </a:r>
            <a:endParaRPr lang="en-IN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7974075" y="3455313"/>
            <a:ext cx="296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z</a:t>
            </a:r>
            <a:endParaRPr lang="en-IN" sz="2200" dirty="0"/>
          </a:p>
        </p:txBody>
      </p:sp>
      <p:sp>
        <p:nvSpPr>
          <p:cNvPr id="18" name="TextBox 17"/>
          <p:cNvSpPr txBox="1"/>
          <p:nvPr/>
        </p:nvSpPr>
        <p:spPr>
          <a:xfrm>
            <a:off x="1955800" y="350136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Histogram Equalization</a:t>
            </a:r>
          </a:p>
          <a:p>
            <a:pPr algn="ctr"/>
            <a:r>
              <a:rPr lang="en-US" dirty="0" smtClean="0"/>
              <a:t>s = T (r)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5486400" y="346354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Histogram Equalization</a:t>
            </a:r>
          </a:p>
          <a:p>
            <a:pPr algn="ctr"/>
            <a:r>
              <a:rPr lang="en-US" dirty="0" smtClean="0"/>
              <a:t>g = G(z)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4090273" y="3671212"/>
            <a:ext cx="6976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 = g</a:t>
            </a:r>
            <a:endParaRPr lang="en-IN" sz="22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657600" y="3925213"/>
            <a:ext cx="51105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762500" y="3939282"/>
            <a:ext cx="4953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26"/>
          <p:cNvSpPr/>
          <p:nvPr/>
        </p:nvSpPr>
        <p:spPr>
          <a:xfrm>
            <a:off x="4168650" y="4102099"/>
            <a:ext cx="479550" cy="850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919104"/>
              </p:ext>
            </p:extLst>
          </p:nvPr>
        </p:nvGraphicFramePr>
        <p:xfrm>
          <a:off x="1919225" y="5181600"/>
          <a:ext cx="4978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Equation" r:id="rId4" imgW="1422360" imgH="228600" progId="Equation.3">
                  <p:embed/>
                </p:oleObj>
              </mc:Choice>
              <mc:Fallback>
                <p:oleObj name="Equation" r:id="rId4" imgW="14223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25" y="5181600"/>
                        <a:ext cx="49784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is a good image?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800"/>
          </a:xfrm>
        </p:spPr>
        <p:txBody>
          <a:bodyPr>
            <a:normAutofit fontScale="925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For Human Visual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The visual evaluation of image quality is a highly subjective process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It is hard to standardize the definition of a good image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For Machine Perception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The evaluation task is easier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The good image is one which gives the best machine recognition result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600" dirty="0" smtClean="0"/>
              <a:t>Before choosing a particular image enhancement method for certain applications, some amount of trial &amp; error is required</a:t>
            </a:r>
            <a:endParaRPr lang="en-IN" sz="2600" dirty="0" smtClean="0"/>
          </a:p>
          <a:p>
            <a:endParaRPr lang="en-IN" sz="26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52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Specification (Continuous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914400" y="2895599"/>
            <a:ext cx="70866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latin typeface="+mn-lt"/>
                <a:cs typeface="Angsana New" pitchFamily="18" charset="-34"/>
              </a:rPr>
              <a:t>Let </a:t>
            </a:r>
            <a:r>
              <a:rPr lang="en-US" sz="2000" b="1" i="1" dirty="0" err="1">
                <a:latin typeface="+mn-lt"/>
                <a:cs typeface="Times New Roman" pitchFamily="18" charset="0"/>
              </a:rPr>
              <a:t>p</a:t>
            </a:r>
            <a:r>
              <a:rPr lang="en-US" sz="2000" b="1" i="1" baseline="-25000" dirty="0" err="1">
                <a:latin typeface="+mn-lt"/>
                <a:cs typeface="Times New Roman" pitchFamily="18" charset="0"/>
              </a:rPr>
              <a:t>r</a:t>
            </a:r>
            <a:r>
              <a:rPr lang="en-US" sz="2000" b="1" i="1" dirty="0">
                <a:latin typeface="+mn-lt"/>
                <a:cs typeface="Times New Roman" pitchFamily="18" charset="0"/>
              </a:rPr>
              <a:t>(r)</a:t>
            </a:r>
            <a:r>
              <a:rPr lang="en-US" sz="2000" dirty="0">
                <a:latin typeface="+mn-lt"/>
                <a:cs typeface="Angsana New" pitchFamily="18" charset="-34"/>
              </a:rPr>
              <a:t> denote continuous probability density function of gray-level of input image, </a:t>
            </a:r>
            <a:r>
              <a:rPr lang="en-US" sz="2000" b="1" i="1" dirty="0" smtClean="0">
                <a:latin typeface="+mn-lt"/>
                <a:cs typeface="Angsana New" pitchFamily="18" charset="-34"/>
              </a:rPr>
              <a:t>r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>
                <a:latin typeface="+mn-lt"/>
                <a:cs typeface="Angsana New" pitchFamily="18" charset="-34"/>
              </a:rPr>
              <a:t>Let </a:t>
            </a:r>
            <a:r>
              <a:rPr lang="en-IN" sz="2000" b="1" dirty="0" err="1">
                <a:latin typeface="+mn-lt"/>
                <a:cs typeface="Angsana New" pitchFamily="18" charset="-34"/>
              </a:rPr>
              <a:t>p</a:t>
            </a:r>
            <a:r>
              <a:rPr lang="en-IN" sz="2000" b="1" baseline="-25000" dirty="0" err="1">
                <a:latin typeface="+mn-lt"/>
                <a:cs typeface="Angsana New" pitchFamily="18" charset="-34"/>
              </a:rPr>
              <a:t>z</a:t>
            </a:r>
            <a:r>
              <a:rPr lang="en-IN" sz="2000" b="1" dirty="0">
                <a:latin typeface="+mn-lt"/>
                <a:cs typeface="Angsana New" pitchFamily="18" charset="-34"/>
              </a:rPr>
              <a:t>(z) </a:t>
            </a:r>
            <a:r>
              <a:rPr lang="en-IN" sz="2000" dirty="0">
                <a:latin typeface="+mn-lt"/>
                <a:cs typeface="Angsana New" pitchFamily="18" charset="-34"/>
              </a:rPr>
              <a:t>denote desired (specified) continuous probability density function of gray-level of output image,</a:t>
            </a:r>
            <a:r>
              <a:rPr lang="en-IN" sz="2000" b="1" i="1" dirty="0">
                <a:latin typeface="+mn-lt"/>
                <a:cs typeface="Angsana New" pitchFamily="18" charset="-34"/>
              </a:rPr>
              <a:t> </a:t>
            </a:r>
            <a:r>
              <a:rPr lang="en-IN" sz="2000" b="1" i="1" dirty="0" smtClean="0">
                <a:latin typeface="+mn-lt"/>
                <a:cs typeface="Angsana New" pitchFamily="18" charset="-34"/>
              </a:rPr>
              <a:t>z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>
              <a:latin typeface="+mn-lt"/>
              <a:cs typeface="Angsana New" pitchFamily="18" charset="-34"/>
            </a:endParaRP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>
                <a:latin typeface="+mn-lt"/>
                <a:cs typeface="Angsana New" pitchFamily="18" charset="-34"/>
              </a:rPr>
              <a:t>Let </a:t>
            </a:r>
            <a:r>
              <a:rPr lang="en-IN" sz="2000" b="1" i="1" dirty="0">
                <a:latin typeface="+mn-lt"/>
                <a:cs typeface="Angsana New" pitchFamily="18" charset="-34"/>
              </a:rPr>
              <a:t>s</a:t>
            </a:r>
            <a:r>
              <a:rPr lang="en-IN" sz="2000" dirty="0">
                <a:latin typeface="+mn-lt"/>
                <a:cs typeface="Angsana New" pitchFamily="18" charset="-34"/>
              </a:rPr>
              <a:t> be a random variable with the property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th-TH" sz="2000" dirty="0">
              <a:latin typeface="+mn-lt"/>
              <a:cs typeface="Angsana New" pitchFamily="18" charset="-34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813301"/>
            <a:ext cx="27432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6063953" y="4982426"/>
            <a:ext cx="25847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n-lt"/>
                <a:cs typeface="Angsana New" pitchFamily="18" charset="-34"/>
              </a:rPr>
              <a:t>Histogram equalization</a:t>
            </a:r>
            <a:endParaRPr lang="th-TH" sz="2000" dirty="0">
              <a:latin typeface="+mn-lt"/>
              <a:cs typeface="Angsana New" pitchFamily="18" charset="-34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105400" y="5082453"/>
            <a:ext cx="838200" cy="20005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514600" y="5638801"/>
            <a:ext cx="47381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n-lt"/>
                <a:cs typeface="Angsana New" pitchFamily="18" charset="-34"/>
              </a:rPr>
              <a:t>Where </a:t>
            </a:r>
            <a:r>
              <a:rPr lang="en-US" sz="2000" b="1" i="1" dirty="0">
                <a:latin typeface="+mn-lt"/>
                <a:cs typeface="Angsana New" pitchFamily="18" charset="-34"/>
              </a:rPr>
              <a:t>w</a:t>
            </a:r>
            <a:r>
              <a:rPr lang="en-US" sz="2000" dirty="0">
                <a:latin typeface="+mn-lt"/>
                <a:cs typeface="Angsana New" pitchFamily="18" charset="-34"/>
              </a:rPr>
              <a:t> is a dummy variable of integration</a:t>
            </a:r>
            <a:endParaRPr lang="th-TH" sz="2000" dirty="0">
              <a:latin typeface="+mn-lt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335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Specification (Continuous Domain) [cont..]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19200" y="2667000"/>
            <a:ext cx="678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latin typeface="+mn-lt"/>
                <a:cs typeface="Angsana New" pitchFamily="18" charset="-34"/>
              </a:rPr>
              <a:t>Next, we define a random variable </a:t>
            </a:r>
            <a:r>
              <a:rPr lang="en-US" sz="2000" b="1" i="1" dirty="0">
                <a:latin typeface="+mn-lt"/>
                <a:cs typeface="Angsana New" pitchFamily="18" charset="-34"/>
              </a:rPr>
              <a:t>z</a:t>
            </a:r>
            <a:r>
              <a:rPr lang="en-US" sz="2000" dirty="0">
                <a:latin typeface="+mn-lt"/>
                <a:cs typeface="Angsana New" pitchFamily="18" charset="-34"/>
              </a:rPr>
              <a:t> with the </a:t>
            </a:r>
            <a:r>
              <a:rPr lang="en-US" sz="2000" dirty="0" smtClean="0">
                <a:latin typeface="+mn-lt"/>
                <a:cs typeface="Angsana New" pitchFamily="18" charset="-34"/>
              </a:rPr>
              <a:t>property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th-TH" sz="2000" dirty="0">
              <a:latin typeface="+mn-lt"/>
              <a:cs typeface="Angsana New" pitchFamily="18" charset="-34"/>
            </a:endParaRPr>
          </a:p>
        </p:txBody>
      </p:sp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728104"/>
              </p:ext>
            </p:extLst>
          </p:nvPr>
        </p:nvGraphicFramePr>
        <p:xfrm>
          <a:off x="2448790" y="3055729"/>
          <a:ext cx="2285999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Equation" r:id="rId4" imgW="1307532" imgH="482391" progId="Equation.3">
                  <p:embed/>
                </p:oleObj>
              </mc:Choice>
              <mc:Fallback>
                <p:oleObj name="Equation" r:id="rId4" imgW="1307532" imgH="482391" progId="Equation.3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790" y="3055729"/>
                        <a:ext cx="2285999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102052" y="3256629"/>
            <a:ext cx="25847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n-lt"/>
                <a:cs typeface="Angsana New" pitchFamily="18" charset="-34"/>
              </a:rPr>
              <a:t>Histogram equalization</a:t>
            </a:r>
            <a:endParaRPr lang="th-TH" sz="2000" dirty="0">
              <a:latin typeface="+mn-lt"/>
              <a:cs typeface="Angsana New" pitchFamily="18" charset="-34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4950468" y="3356657"/>
            <a:ext cx="838200" cy="20005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2413000" y="3905190"/>
            <a:ext cx="46435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n-lt"/>
                <a:cs typeface="Angsana New" pitchFamily="18" charset="-34"/>
              </a:rPr>
              <a:t>Where </a:t>
            </a:r>
            <a:r>
              <a:rPr lang="en-US" sz="2000" b="1" i="1" dirty="0" smtClean="0">
                <a:latin typeface="+mn-lt"/>
                <a:cs typeface="Angsana New" pitchFamily="18" charset="-34"/>
              </a:rPr>
              <a:t>t</a:t>
            </a:r>
            <a:r>
              <a:rPr lang="en-US" sz="2000" dirty="0" smtClean="0">
                <a:latin typeface="+mn-lt"/>
                <a:cs typeface="Angsana New" pitchFamily="18" charset="-34"/>
              </a:rPr>
              <a:t> </a:t>
            </a:r>
            <a:r>
              <a:rPr lang="en-US" sz="2000" dirty="0">
                <a:latin typeface="+mn-lt"/>
                <a:cs typeface="Angsana New" pitchFamily="18" charset="-34"/>
              </a:rPr>
              <a:t>is a dummy variable of integration</a:t>
            </a:r>
            <a:endParaRPr lang="th-TH" sz="2000" dirty="0">
              <a:latin typeface="+mn-lt"/>
              <a:cs typeface="Angsana New" pitchFamily="18" charset="-34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3437253" y="43053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s = T(r) = G(z)</a:t>
            </a:r>
            <a:endParaRPr lang="th-TH" sz="2400" dirty="0">
              <a:latin typeface="Comic Sans MS" pitchFamily="66" charset="0"/>
              <a:cs typeface="Angsana New" pitchFamily="18" charset="-34"/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2413000" y="4762500"/>
            <a:ext cx="41821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j-lt"/>
                <a:cs typeface="Angsana New" pitchFamily="18" charset="-34"/>
              </a:rPr>
              <a:t>Therefore, z must satisfy the condition</a:t>
            </a:r>
            <a:endParaRPr lang="th-TH" sz="2000" dirty="0">
              <a:latin typeface="+mj-lt"/>
              <a:cs typeface="Angsana New" pitchFamily="18" charset="-34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2641037" y="5169020"/>
            <a:ext cx="3581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z = G</a:t>
            </a:r>
            <a:r>
              <a:rPr lang="en-US" sz="2400" b="1" i="1" baseline="30000" dirty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(s) = G</a:t>
            </a:r>
            <a:r>
              <a:rPr lang="en-US" sz="2400" b="1" i="1" baseline="30000" dirty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[T(r)]</a:t>
            </a:r>
            <a:endParaRPr lang="th-TH" sz="2400" dirty="0">
              <a:latin typeface="Comic Sans MS" pitchFamily="66" charset="0"/>
              <a:cs typeface="Angsana New" pitchFamily="18" charset="-34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19098" y="5664440"/>
            <a:ext cx="85725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 smtClean="0">
                <a:latin typeface="+mn-lt"/>
                <a:cs typeface="Angsana New" pitchFamily="18" charset="-34"/>
              </a:rPr>
              <a:t>Assume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000" b="1" i="1" baseline="30000" dirty="0" smtClean="0">
                <a:latin typeface="Times New Roman" pitchFamily="18" charset="0"/>
                <a:cs typeface="Times New Roman" pitchFamily="18" charset="0"/>
              </a:rPr>
              <a:t>-1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exists. Now, w</a:t>
            </a:r>
            <a:r>
              <a:rPr lang="en-US" sz="2000" dirty="0" smtClean="0">
                <a:latin typeface="+mn-lt"/>
                <a:cs typeface="Angsana New" pitchFamily="18" charset="-34"/>
              </a:rPr>
              <a:t>e </a:t>
            </a:r>
            <a:r>
              <a:rPr lang="en-US" sz="2000" dirty="0">
                <a:latin typeface="+mn-lt"/>
                <a:cs typeface="Angsana New" pitchFamily="18" charset="-34"/>
              </a:rPr>
              <a:t>can map an input gray level </a:t>
            </a:r>
            <a:r>
              <a:rPr lang="en-US" sz="2000" b="1" i="1" dirty="0">
                <a:latin typeface="+mn-lt"/>
                <a:cs typeface="Angsana New" pitchFamily="18" charset="-34"/>
              </a:rPr>
              <a:t>r</a:t>
            </a:r>
            <a:r>
              <a:rPr lang="en-US" sz="2000" dirty="0">
                <a:latin typeface="+mn-lt"/>
                <a:cs typeface="Angsana New" pitchFamily="18" charset="-34"/>
              </a:rPr>
              <a:t> to output gray level </a:t>
            </a:r>
            <a:r>
              <a:rPr lang="en-US" sz="2000" b="1" i="1" dirty="0">
                <a:latin typeface="+mn-lt"/>
                <a:cs typeface="Angsana New" pitchFamily="18" charset="-34"/>
              </a:rPr>
              <a:t>z</a:t>
            </a:r>
            <a:endParaRPr lang="th-TH" sz="2000" b="1" i="1" dirty="0">
              <a:latin typeface="+mn-lt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97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25600"/>
            <a:ext cx="85344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Summary of Histogram Specification Procedure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2"/>
          <p:cNvGrpSpPr/>
          <p:nvPr/>
        </p:nvGrpSpPr>
        <p:grpSpPr>
          <a:xfrm>
            <a:off x="1282700" y="2124352"/>
            <a:ext cx="7086600" cy="4811574"/>
            <a:chOff x="889000" y="2514600"/>
            <a:chExt cx="7086600" cy="4811574"/>
          </a:xfrm>
        </p:grpSpPr>
        <p:grpSp>
          <p:nvGrpSpPr>
            <p:cNvPr id="12" name="Group 11"/>
            <p:cNvGrpSpPr/>
            <p:nvPr/>
          </p:nvGrpSpPr>
          <p:grpSpPr>
            <a:xfrm>
              <a:off x="889000" y="2514600"/>
              <a:ext cx="7086600" cy="4811574"/>
              <a:chOff x="889000" y="2514600"/>
              <a:chExt cx="7086600" cy="4811574"/>
            </a:xfrm>
          </p:grpSpPr>
          <p:sp>
            <p:nvSpPr>
              <p:cNvPr id="7" name="Text Box 4"/>
              <p:cNvSpPr txBox="1">
                <a:spLocks noChangeArrowheads="1"/>
              </p:cNvSpPr>
              <p:nvPr/>
            </p:nvSpPr>
            <p:spPr bwMode="auto">
              <a:xfrm>
                <a:off x="889000" y="2514600"/>
                <a:ext cx="7086600" cy="4811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r>
                  <a:rPr lang="en-IN" sz="2000" i="1" dirty="0" smtClean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Step :1</a:t>
                </a:r>
                <a:r>
                  <a:rPr lang="en-IN" sz="2000" dirty="0" smtClean="0">
                    <a:latin typeface="+mn-lt"/>
                    <a:cs typeface="Angsana New" pitchFamily="18" charset="-34"/>
                  </a:rPr>
                  <a:t> Obtain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the transformation function </a:t>
                </a:r>
                <a:r>
                  <a:rPr lang="en-IN" sz="2000" b="1" i="1" dirty="0">
                    <a:latin typeface="+mn-lt"/>
                    <a:cs typeface="Angsana New" pitchFamily="18" charset="-34"/>
                  </a:rPr>
                  <a:t>T(r)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by calculating the histogram equalization of the input </a:t>
                </a:r>
                <a:r>
                  <a:rPr lang="en-IN" sz="2000" dirty="0" smtClean="0">
                    <a:latin typeface="+mn-lt"/>
                    <a:cs typeface="Angsana New" pitchFamily="18" charset="-34"/>
                  </a:rPr>
                  <a:t>image</a:t>
                </a: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US" sz="2000" dirty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IN" sz="2000" dirty="0" smtClean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r>
                  <a:rPr lang="en-US" sz="2000" i="1" dirty="0" smtClean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Step :2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Obtain the transformation function </a:t>
                </a:r>
                <a:r>
                  <a:rPr lang="en-IN" sz="2000" b="1" i="1" dirty="0">
                    <a:latin typeface="+mn-lt"/>
                    <a:cs typeface="Angsana New" pitchFamily="18" charset="-34"/>
                  </a:rPr>
                  <a:t>G(z)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by calculating histogram equalization of the desired density function </a:t>
                </a:r>
                <a:endParaRPr lang="en-IN" sz="2000" dirty="0" smtClean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US" sz="2000" dirty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IN" sz="2000" dirty="0" smtClean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r>
                  <a:rPr lang="en-IN" sz="2000" i="1" dirty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Step </a:t>
                </a:r>
                <a:r>
                  <a:rPr lang="en-IN" sz="2000" i="1" dirty="0" smtClean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:3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Obtain the inversed transformation function </a:t>
                </a:r>
                <a:r>
                  <a:rPr lang="en-IN" sz="2000" b="1" i="1" dirty="0" smtClean="0">
                    <a:latin typeface="+mn-lt"/>
                    <a:cs typeface="Angsana New" pitchFamily="18" charset="-34"/>
                  </a:rPr>
                  <a:t>G</a:t>
                </a:r>
                <a:r>
                  <a:rPr lang="en-IN" sz="2000" b="1" i="1" baseline="30000" dirty="0" smtClean="0">
                    <a:latin typeface="+mn-lt"/>
                    <a:cs typeface="Angsana New" pitchFamily="18" charset="-34"/>
                  </a:rPr>
                  <a:t>-1</a:t>
                </a: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US" sz="2000" b="1" i="1" baseline="30000" dirty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IN" sz="2000" b="1" i="1" baseline="30000" dirty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r>
                  <a:rPr lang="en-IN" sz="2000" i="1" dirty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Step </a:t>
                </a:r>
                <a:r>
                  <a:rPr lang="en-IN" sz="2000" i="1" dirty="0" smtClean="0">
                    <a:solidFill>
                      <a:srgbClr val="C00000"/>
                    </a:solidFill>
                    <a:latin typeface="+mn-lt"/>
                    <a:cs typeface="Angsana New" pitchFamily="18" charset="-34"/>
                  </a:rPr>
                  <a:t>:4</a:t>
                </a:r>
                <a:r>
                  <a:rPr lang="en-IN" sz="2000" dirty="0" smtClean="0">
                    <a:latin typeface="+mn-lt"/>
                    <a:cs typeface="Angsana New" pitchFamily="18" charset="-34"/>
                  </a:rPr>
                  <a:t> </a:t>
                </a:r>
                <a:r>
                  <a:rPr lang="en-IN" sz="2000" dirty="0">
                    <a:latin typeface="+mn-lt"/>
                    <a:cs typeface="Angsana New" pitchFamily="18" charset="-34"/>
                  </a:rPr>
                  <a:t>Obtain the output image by applying the processed gray-level from the inversed transformation function to all the pixels in the input image </a:t>
                </a: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IN" sz="2000" dirty="0">
                  <a:latin typeface="+mn-lt"/>
                  <a:cs typeface="Angsana New" pitchFamily="18" charset="-34"/>
                </a:endParaRPr>
              </a:p>
              <a:p>
                <a:pPr marL="342900" indent="-342900" eaLnBrk="1" hangingPunct="1">
                  <a:buClr>
                    <a:schemeClr val="accent6">
                      <a:lumMod val="75000"/>
                    </a:schemeClr>
                  </a:buClr>
                  <a:buSzPct val="50000"/>
                  <a:buFont typeface="Wingdings" pitchFamily="2" charset="2"/>
                  <a:buChar char="q"/>
                </a:pPr>
                <a:endParaRPr lang="en-IN" sz="2000" dirty="0">
                  <a:latin typeface="+mn-lt"/>
                  <a:cs typeface="Angsana New" pitchFamily="18" charset="-34"/>
                </a:endParaRPr>
              </a:p>
            </p:txBody>
          </p:sp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7714778"/>
                  </p:ext>
                </p:extLst>
              </p:nvPr>
            </p:nvGraphicFramePr>
            <p:xfrm>
              <a:off x="3048000" y="3124200"/>
              <a:ext cx="2438400" cy="76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33" name="Equation" r:id="rId4" imgW="1435100" imgH="482600" progId="Equation.3">
                      <p:embed/>
                    </p:oleObj>
                  </mc:Choice>
                  <mc:Fallback>
                    <p:oleObj name="Equation" r:id="rId4" imgW="1435100" imgH="482600" progId="Equation.3">
                      <p:embed/>
                      <p:pic>
                        <p:nvPicPr>
                          <p:cNvPr id="0" name="Picture 1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48000" y="3124200"/>
                            <a:ext cx="2438400" cy="7620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7026439"/>
                  </p:ext>
                </p:extLst>
              </p:nvPr>
            </p:nvGraphicFramePr>
            <p:xfrm>
              <a:off x="3124200" y="4334202"/>
              <a:ext cx="2839244" cy="7619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34" name="Equation" r:id="rId6" imgW="1320227" imgH="482391" progId="Equation.3">
                      <p:embed/>
                    </p:oleObj>
                  </mc:Choice>
                  <mc:Fallback>
                    <p:oleObj name="Equation" r:id="rId6" imgW="1320227" imgH="482391" progId="Equation.3">
                      <p:embed/>
                      <p:pic>
                        <p:nvPicPr>
                          <p:cNvPr id="0" name="Picture 1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24200" y="4334202"/>
                            <a:ext cx="2839244" cy="76199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222500" y="5292755"/>
              <a:ext cx="44196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sz="2000" b="1" i="1" dirty="0">
                  <a:latin typeface="+mn-lt"/>
                  <a:cs typeface="Times New Roman" pitchFamily="18" charset="0"/>
                </a:rPr>
                <a:t>z = G</a:t>
              </a:r>
              <a:r>
                <a:rPr lang="en-US" sz="2000" b="1" i="1" baseline="30000" dirty="0">
                  <a:latin typeface="+mn-lt"/>
                  <a:cs typeface="Times New Roman" pitchFamily="18" charset="0"/>
                </a:rPr>
                <a:t>-1</a:t>
              </a:r>
              <a:r>
                <a:rPr lang="en-US" sz="2000" b="1" i="1" dirty="0">
                  <a:latin typeface="+mn-lt"/>
                  <a:cs typeface="Times New Roman" pitchFamily="18" charset="0"/>
                </a:rPr>
                <a:t>(s) = </a:t>
              </a:r>
              <a:r>
                <a:rPr lang="en-US" sz="2000" b="1" i="1" dirty="0" smtClean="0">
                  <a:latin typeface="+mn-lt"/>
                  <a:cs typeface="Times New Roman" pitchFamily="18" charset="0"/>
                </a:rPr>
                <a:t>G</a:t>
              </a:r>
              <a:r>
                <a:rPr lang="en-US" sz="2000" b="1" i="1" baseline="30000" dirty="0" smtClean="0">
                  <a:latin typeface="+mn-lt"/>
                  <a:cs typeface="Times New Roman" pitchFamily="18" charset="0"/>
                </a:rPr>
                <a:t>-1 </a:t>
              </a:r>
              <a:r>
                <a:rPr lang="en-US" sz="2000" b="1" i="1" dirty="0" smtClean="0">
                  <a:latin typeface="+mn-lt"/>
                  <a:cs typeface="Times New Roman" pitchFamily="18" charset="0"/>
                </a:rPr>
                <a:t>[</a:t>
              </a:r>
              <a:r>
                <a:rPr lang="en-US" sz="2000" b="1" i="1" dirty="0">
                  <a:latin typeface="+mn-lt"/>
                  <a:cs typeface="Times New Roman" pitchFamily="18" charset="0"/>
                </a:rPr>
                <a:t>T(r)]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61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An Example of Histogram Specification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2000" y="2755900"/>
            <a:ext cx="868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dirty="0">
                <a:latin typeface="+mn-lt"/>
                <a:cs typeface="Angsana New" pitchFamily="18" charset="-34"/>
              </a:rPr>
              <a:t>Assume an image has a gray level probability density function </a:t>
            </a:r>
            <a:r>
              <a:rPr lang="en-US" sz="2000" b="1" i="1" dirty="0" err="1">
                <a:latin typeface="+mn-lt"/>
                <a:cs typeface="Angsana New" pitchFamily="18" charset="-34"/>
              </a:rPr>
              <a:t>p</a:t>
            </a:r>
            <a:r>
              <a:rPr lang="en-US" sz="2000" b="1" i="1" baseline="-25000" dirty="0" err="1">
                <a:latin typeface="+mn-lt"/>
                <a:cs typeface="Angsana New" pitchFamily="18" charset="-34"/>
              </a:rPr>
              <a:t>r</a:t>
            </a:r>
            <a:r>
              <a:rPr lang="en-US" sz="2000" b="1" i="1" dirty="0">
                <a:latin typeface="+mn-lt"/>
                <a:cs typeface="Angsana New" pitchFamily="18" charset="-34"/>
              </a:rPr>
              <a:t>(r)</a:t>
            </a:r>
            <a:r>
              <a:rPr lang="en-US" sz="2000" dirty="0">
                <a:latin typeface="+mn-lt"/>
                <a:cs typeface="Angsana New" pitchFamily="18" charset="-34"/>
              </a:rPr>
              <a:t> as shown. </a:t>
            </a:r>
            <a:endParaRPr lang="th-TH" sz="2000" dirty="0">
              <a:latin typeface="+mn-lt"/>
              <a:cs typeface="Angsana New" pitchFamily="18" charset="-34"/>
            </a:endParaRPr>
          </a:p>
        </p:txBody>
      </p:sp>
      <p:grpSp>
        <p:nvGrpSpPr>
          <p:cNvPr id="13" name="Group 5"/>
          <p:cNvGrpSpPr>
            <a:grpSpLocks/>
          </p:cNvGrpSpPr>
          <p:nvPr/>
        </p:nvGrpSpPr>
        <p:grpSpPr bwMode="auto">
          <a:xfrm>
            <a:off x="1052620" y="3295946"/>
            <a:ext cx="2376381" cy="2614677"/>
            <a:chOff x="464" y="1777"/>
            <a:chExt cx="2416" cy="2399"/>
          </a:xfrm>
        </p:grpSpPr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816" y="3870"/>
              <a:ext cx="2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8" name="Line 7"/>
            <p:cNvSpPr>
              <a:spLocks noChangeShapeType="1"/>
            </p:cNvSpPr>
            <p:nvPr/>
          </p:nvSpPr>
          <p:spPr bwMode="auto">
            <a:xfrm flipV="1">
              <a:off x="816" y="2238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>
              <a:off x="1543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0" name="Line 9"/>
            <p:cNvSpPr>
              <a:spLocks noChangeShapeType="1"/>
            </p:cNvSpPr>
            <p:nvPr/>
          </p:nvSpPr>
          <p:spPr bwMode="auto">
            <a:xfrm>
              <a:off x="2256" y="379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1" name="Line 10"/>
            <p:cNvSpPr>
              <a:spLocks noChangeShapeType="1"/>
            </p:cNvSpPr>
            <p:nvPr/>
          </p:nvSpPr>
          <p:spPr bwMode="auto">
            <a:xfrm rot="-5400000">
              <a:off x="807" y="319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2" name="Line 11"/>
            <p:cNvSpPr>
              <a:spLocks noChangeShapeType="1"/>
            </p:cNvSpPr>
            <p:nvPr/>
          </p:nvSpPr>
          <p:spPr bwMode="auto">
            <a:xfrm rot="-5400000">
              <a:off x="807" y="258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>
              <a:off x="816" y="2670"/>
              <a:ext cx="720" cy="12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710" y="3888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>
                  <a:latin typeface="Tahoma" pitchFamily="34" charset="0"/>
                  <a:cs typeface="Angsana New" pitchFamily="18" charset="-34"/>
                </a:rPr>
                <a:t>0</a:t>
              </a:r>
              <a:endParaRPr lang="th-TH" sz="240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1440" y="3888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40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2160" y="3888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40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528" y="3120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>
                  <a:latin typeface="Tahoma" pitchFamily="34" charset="0"/>
                  <a:cs typeface="Angsana New" pitchFamily="18" charset="-34"/>
                </a:rPr>
                <a:t>1</a:t>
              </a:r>
              <a:endParaRPr lang="th-TH" sz="240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28" name="Text Box 17"/>
            <p:cNvSpPr txBox="1">
              <a:spLocks noChangeArrowheads="1"/>
            </p:cNvSpPr>
            <p:nvPr/>
          </p:nvSpPr>
          <p:spPr bwMode="auto">
            <a:xfrm>
              <a:off x="528" y="2496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400">
                  <a:latin typeface="Tahoma" pitchFamily="34" charset="0"/>
                  <a:cs typeface="Angsana New" pitchFamily="18" charset="-34"/>
                </a:rPr>
                <a:t>2</a:t>
              </a:r>
              <a:endParaRPr lang="th-TH" sz="2400">
                <a:latin typeface="Tahoma" pitchFamily="34" charset="0"/>
                <a:cs typeface="Angsana New" pitchFamily="18" charset="-34"/>
              </a:endParaRPr>
            </a:p>
          </p:txBody>
        </p:sp>
        <p:sp>
          <p:nvSpPr>
            <p:cNvPr id="29" name="Text Box 18"/>
            <p:cNvSpPr txBox="1">
              <a:spLocks noChangeArrowheads="1"/>
            </p:cNvSpPr>
            <p:nvPr/>
          </p:nvSpPr>
          <p:spPr bwMode="auto">
            <a:xfrm>
              <a:off x="464" y="1777"/>
              <a:ext cx="636" cy="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sz="2000" i="1" dirty="0" err="1" smtClean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p</a:t>
              </a:r>
              <a:r>
                <a:rPr lang="en-US" sz="2000" i="1" baseline="-25000" dirty="0" err="1" smtClean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r</a:t>
              </a:r>
              <a:r>
                <a:rPr lang="en-US" sz="2000" i="1" dirty="0" smtClean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(r</a:t>
              </a:r>
              <a:r>
                <a:rPr lang="en-US" sz="2000" i="1" dirty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rPr>
                <a:t>)</a:t>
              </a:r>
              <a:endParaRPr lang="th-TH" sz="2000" i="1" dirty="0">
                <a:solidFill>
                  <a:srgbClr val="C00000"/>
                </a:solidFill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</p:grpSp>
      <p:graphicFrame>
        <p:nvGraphicFramePr>
          <p:cNvPr id="1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956908"/>
              </p:ext>
            </p:extLst>
          </p:nvPr>
        </p:nvGraphicFramePr>
        <p:xfrm>
          <a:off x="4343400" y="3622386"/>
          <a:ext cx="3962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2" name="Equation" r:id="rId4" imgW="1866900" imgH="457200" progId="Equation.3">
                  <p:embed/>
                </p:oleObj>
              </mc:Choice>
              <mc:Fallback>
                <p:oleObj name="Equation" r:id="rId4" imgW="1866900" imgH="457200" progId="Equation.3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622386"/>
                        <a:ext cx="3962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317592"/>
              </p:ext>
            </p:extLst>
          </p:nvPr>
        </p:nvGraphicFramePr>
        <p:xfrm>
          <a:off x="4648200" y="4916632"/>
          <a:ext cx="2133600" cy="9939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3" name="Equation" r:id="rId6" imgW="939392" imgH="482391" progId="Equation.3">
                  <p:embed/>
                </p:oleObj>
              </mc:Choice>
              <mc:Fallback>
                <p:oleObj name="Equation" r:id="rId6" imgW="939392" imgH="482391" progId="Equation.3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916632"/>
                        <a:ext cx="2133600" cy="9939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3190185" y="5510513"/>
            <a:ext cx="2744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000" i="1" dirty="0">
                <a:solidFill>
                  <a:srgbClr val="C00000"/>
                </a:solidFill>
                <a:latin typeface="+mn-lt"/>
                <a:ea typeface="Tahoma" pitchFamily="34" charset="0"/>
                <a:cs typeface="Tahoma" pitchFamily="34" charset="0"/>
              </a:rPr>
              <a:t>r</a:t>
            </a:r>
            <a:endParaRPr lang="th-TH" sz="2000" i="1" dirty="0">
              <a:solidFill>
                <a:srgbClr val="C00000"/>
              </a:solidFill>
              <a:latin typeface="+mn-lt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/>
              <a:t>An Example of Histogram </a:t>
            </a:r>
            <a:r>
              <a:rPr lang="en-US" sz="2800" dirty="0" smtClean="0"/>
              <a:t>Specification</a:t>
            </a:r>
            <a:endParaRPr lang="en-US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786404" y="2735451"/>
            <a:ext cx="7813195" cy="3429000"/>
            <a:chOff x="192" y="1344"/>
            <a:chExt cx="5376" cy="2832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92" y="1344"/>
              <a:ext cx="5376" cy="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342900" indent="-342900" eaLnBrk="1" hangingPunct="1">
                <a:buClr>
                  <a:schemeClr val="accent6">
                    <a:lumMod val="75000"/>
                  </a:schemeClr>
                </a:buClr>
                <a:buSzPct val="50000"/>
                <a:buFont typeface="Wingdings" pitchFamily="2" charset="2"/>
                <a:buChar char="q"/>
              </a:pPr>
              <a:r>
                <a:rPr lang="en-US" sz="2000" dirty="0">
                  <a:latin typeface="+mn-lt"/>
                  <a:cs typeface="Angsana New" pitchFamily="18" charset="-34"/>
                </a:rPr>
                <a:t>We would like to apply the histogram  specification with the desired probability density function </a:t>
              </a:r>
              <a:r>
                <a:rPr lang="en-US" sz="2000" dirty="0" err="1">
                  <a:latin typeface="+mn-lt"/>
                  <a:cs typeface="Angsana New" pitchFamily="18" charset="-34"/>
                </a:rPr>
                <a:t>p</a:t>
              </a:r>
              <a:r>
                <a:rPr lang="en-US" sz="2000" baseline="-25000" dirty="0" err="1">
                  <a:latin typeface="+mn-lt"/>
                  <a:cs typeface="Angsana New" pitchFamily="18" charset="-34"/>
                </a:rPr>
                <a:t>z</a:t>
              </a:r>
              <a:r>
                <a:rPr lang="en-US" sz="2000" dirty="0">
                  <a:latin typeface="+mn-lt"/>
                  <a:cs typeface="Angsana New" pitchFamily="18" charset="-34"/>
                </a:rPr>
                <a:t>(z) as shown. </a:t>
              </a:r>
              <a:endParaRPr lang="th-TH" sz="2000" dirty="0">
                <a:latin typeface="+mn-lt"/>
                <a:cs typeface="Angsana New" pitchFamily="18" charset="-34"/>
              </a:endParaRPr>
            </a:p>
          </p:txBody>
        </p:sp>
        <p:grpSp>
          <p:nvGrpSpPr>
            <p:cNvPr id="9" name="Group 5"/>
            <p:cNvGrpSpPr>
              <a:grpSpLocks/>
            </p:cNvGrpSpPr>
            <p:nvPr/>
          </p:nvGrpSpPr>
          <p:grpSpPr bwMode="auto">
            <a:xfrm>
              <a:off x="788" y="1955"/>
              <a:ext cx="2485" cy="2221"/>
              <a:chOff x="788" y="1955"/>
              <a:chExt cx="2485" cy="2221"/>
            </a:xfrm>
          </p:grpSpPr>
          <p:sp>
            <p:nvSpPr>
              <p:cNvPr id="12" name="Line 6"/>
              <p:cNvSpPr>
                <a:spLocks noChangeShapeType="1"/>
              </p:cNvSpPr>
              <p:nvPr/>
            </p:nvSpPr>
            <p:spPr bwMode="auto">
              <a:xfrm>
                <a:off x="1111" y="3870"/>
                <a:ext cx="20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3" name="Line 7"/>
              <p:cNvSpPr>
                <a:spLocks noChangeShapeType="1"/>
              </p:cNvSpPr>
              <p:nvPr/>
            </p:nvSpPr>
            <p:spPr bwMode="auto">
              <a:xfrm flipV="1">
                <a:off x="1111" y="2238"/>
                <a:ext cx="0" cy="16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838" y="379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>
                <a:off x="2551" y="379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6" name="Line 10"/>
              <p:cNvSpPr>
                <a:spLocks noChangeShapeType="1"/>
              </p:cNvSpPr>
              <p:nvPr/>
            </p:nvSpPr>
            <p:spPr bwMode="auto">
              <a:xfrm rot="-5400000">
                <a:off x="1102" y="319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7" name="Line 11"/>
              <p:cNvSpPr>
                <a:spLocks noChangeShapeType="1"/>
              </p:cNvSpPr>
              <p:nvPr/>
            </p:nvSpPr>
            <p:spPr bwMode="auto">
              <a:xfrm rot="-5400000">
                <a:off x="1102" y="2587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18" name="Text Box 12"/>
              <p:cNvSpPr txBox="1">
                <a:spLocks noChangeArrowheads="1"/>
              </p:cNvSpPr>
              <p:nvPr/>
            </p:nvSpPr>
            <p:spPr bwMode="auto">
              <a:xfrm>
                <a:off x="1005" y="3888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0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19" name="Text Box 13"/>
              <p:cNvSpPr txBox="1">
                <a:spLocks noChangeArrowheads="1"/>
              </p:cNvSpPr>
              <p:nvPr/>
            </p:nvSpPr>
            <p:spPr bwMode="auto">
              <a:xfrm>
                <a:off x="1735" y="3888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20" name="Text Box 14"/>
              <p:cNvSpPr txBox="1">
                <a:spLocks noChangeArrowheads="1"/>
              </p:cNvSpPr>
              <p:nvPr/>
            </p:nvSpPr>
            <p:spPr bwMode="auto">
              <a:xfrm>
                <a:off x="2455" y="3888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2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21" name="Text Box 15"/>
              <p:cNvSpPr txBox="1">
                <a:spLocks noChangeArrowheads="1"/>
              </p:cNvSpPr>
              <p:nvPr/>
            </p:nvSpPr>
            <p:spPr bwMode="auto">
              <a:xfrm>
                <a:off x="823" y="3120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22" name="Text Box 16"/>
              <p:cNvSpPr txBox="1">
                <a:spLocks noChangeArrowheads="1"/>
              </p:cNvSpPr>
              <p:nvPr/>
            </p:nvSpPr>
            <p:spPr bwMode="auto">
              <a:xfrm>
                <a:off x="823" y="2496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2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23" name="Text Box 17"/>
              <p:cNvSpPr txBox="1">
                <a:spLocks noChangeArrowheads="1"/>
              </p:cNvSpPr>
              <p:nvPr/>
            </p:nvSpPr>
            <p:spPr bwMode="auto">
              <a:xfrm>
                <a:off x="788" y="1955"/>
                <a:ext cx="51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i="1" dirty="0" err="1" smtClean="0">
                    <a:solidFill>
                      <a:srgbClr val="C0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p</a:t>
                </a:r>
                <a:r>
                  <a:rPr lang="en-US" sz="2000" i="1" baseline="-25000" dirty="0" err="1" smtClean="0">
                    <a:solidFill>
                      <a:srgbClr val="C0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z</a:t>
                </a:r>
                <a:r>
                  <a:rPr lang="en-US" sz="2000" i="1" dirty="0" smtClean="0">
                    <a:solidFill>
                      <a:srgbClr val="C0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(z</a:t>
                </a:r>
                <a:r>
                  <a:rPr lang="en-US" sz="2000" i="1" dirty="0">
                    <a:solidFill>
                      <a:srgbClr val="C0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)</a:t>
                </a:r>
                <a:endParaRPr lang="th-TH" sz="2000" i="1" dirty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4" name="Text Box 18"/>
              <p:cNvSpPr txBox="1">
                <a:spLocks noChangeArrowheads="1"/>
              </p:cNvSpPr>
              <p:nvPr/>
            </p:nvSpPr>
            <p:spPr bwMode="auto">
              <a:xfrm>
                <a:off x="3076" y="3846"/>
                <a:ext cx="197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000" i="1" dirty="0">
                    <a:solidFill>
                      <a:srgbClr val="C0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z</a:t>
                </a:r>
                <a:endParaRPr lang="th-TH" sz="2000" i="1" dirty="0">
                  <a:solidFill>
                    <a:srgbClr val="C00000"/>
                  </a:solidFill>
                  <a:latin typeface="+mn-lt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5" name="Line 19"/>
              <p:cNvSpPr>
                <a:spLocks noChangeShapeType="1"/>
              </p:cNvSpPr>
              <p:nvPr/>
            </p:nvSpPr>
            <p:spPr bwMode="auto">
              <a:xfrm flipV="1">
                <a:off x="1104" y="2688"/>
                <a:ext cx="720" cy="120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6" name="Line 20"/>
              <p:cNvSpPr>
                <a:spLocks noChangeShapeType="1"/>
              </p:cNvSpPr>
              <p:nvPr/>
            </p:nvSpPr>
            <p:spPr bwMode="auto">
              <a:xfrm>
                <a:off x="1835" y="2655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>
                <a:off x="1104" y="2651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</p:grpSp>
        <p:graphicFrame>
          <p:nvGraphicFramePr>
            <p:cNvPr id="10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0782093"/>
                </p:ext>
              </p:extLst>
            </p:nvPr>
          </p:nvGraphicFramePr>
          <p:xfrm>
            <a:off x="3076" y="2120"/>
            <a:ext cx="2227" cy="6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74" name="Equation" r:id="rId4" imgW="1790700" imgH="457200" progId="Equation.3">
                    <p:embed/>
                  </p:oleObj>
                </mc:Choice>
                <mc:Fallback>
                  <p:oleObj name="Equation" r:id="rId4" imgW="1790700" imgH="457200" progId="Equation.3">
                    <p:embed/>
                    <p:pic>
                      <p:nvPicPr>
                        <p:cNvPr id="0" name="Picture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6" y="2120"/>
                          <a:ext cx="2227" cy="6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0971916"/>
                </p:ext>
              </p:extLst>
            </p:nvPr>
          </p:nvGraphicFramePr>
          <p:xfrm>
            <a:off x="3636" y="3037"/>
            <a:ext cx="1468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75" name="Equation" r:id="rId6" imgW="939392" imgH="482391" progId="Equation.3">
                    <p:embed/>
                  </p:oleObj>
                </mc:Choice>
                <mc:Fallback>
                  <p:oleObj name="Equation" r:id="rId6" imgW="939392" imgH="482391" progId="Equation.3">
                    <p:embed/>
                    <p:pic>
                      <p:nvPicPr>
                        <p:cNvPr id="0" name="Picture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6" y="3037"/>
                          <a:ext cx="1468" cy="7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5087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An Example of Histogram Specification (Solution)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C00000"/>
                </a:solidFill>
              </a:rPr>
              <a:t>Step 1: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1251665" y="2919441"/>
            <a:ext cx="46309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ngsana New" pitchFamily="18" charset="-34"/>
              </a:rPr>
              <a:t>Obtain the transformation function </a:t>
            </a:r>
            <a:r>
              <a:rPr lang="en-US" sz="2000" b="1" i="1" dirty="0">
                <a:cs typeface="Angsana New" pitchFamily="18" charset="-34"/>
              </a:rPr>
              <a:t>T(r)</a:t>
            </a:r>
            <a:endParaRPr lang="th-TH" sz="2000" b="1" i="1" dirty="0">
              <a:cs typeface="Angsana New" pitchFamily="18" charset="-34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027098"/>
              </p:ext>
            </p:extLst>
          </p:nvPr>
        </p:nvGraphicFramePr>
        <p:xfrm>
          <a:off x="5926348" y="3183225"/>
          <a:ext cx="2667000" cy="2739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5" name="Equation" r:id="rId4" imgW="1435100" imgH="1524000" progId="Equation.3">
                  <p:embed/>
                </p:oleObj>
              </mc:Choice>
              <mc:Fallback>
                <p:oleObj name="Equation" r:id="rId4" imgW="1435100" imgH="1524000" progId="Equation.3">
                  <p:embed/>
                  <p:pic>
                    <p:nvPicPr>
                      <p:cNvPr id="0" name="Picture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348" y="3183225"/>
                        <a:ext cx="2667000" cy="27399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011571" y="3599609"/>
            <a:ext cx="3646487" cy="2511032"/>
            <a:chOff x="1077913" y="3081396"/>
            <a:chExt cx="4088224" cy="3529013"/>
          </a:xfrm>
        </p:grpSpPr>
        <p:grpSp>
          <p:nvGrpSpPr>
            <p:cNvPr id="31" name="Group 3"/>
            <p:cNvGrpSpPr>
              <a:grpSpLocks/>
            </p:cNvGrpSpPr>
            <p:nvPr/>
          </p:nvGrpSpPr>
          <p:grpSpPr bwMode="auto">
            <a:xfrm>
              <a:off x="1077913" y="3081396"/>
              <a:ext cx="3746500" cy="3529013"/>
              <a:chOff x="207" y="2112"/>
              <a:chExt cx="2360" cy="2223"/>
            </a:xfrm>
          </p:grpSpPr>
          <p:sp>
            <p:nvSpPr>
              <p:cNvPr id="32" name="Line 4"/>
              <p:cNvSpPr>
                <a:spLocks noChangeShapeType="1"/>
              </p:cNvSpPr>
              <p:nvPr/>
            </p:nvSpPr>
            <p:spPr bwMode="auto">
              <a:xfrm>
                <a:off x="480" y="4080"/>
                <a:ext cx="19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3" name="Line 5"/>
              <p:cNvSpPr>
                <a:spLocks noChangeShapeType="1"/>
              </p:cNvSpPr>
              <p:nvPr/>
            </p:nvSpPr>
            <p:spPr bwMode="auto">
              <a:xfrm flipV="1">
                <a:off x="480" y="2411"/>
                <a:ext cx="0" cy="16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4" name="Line 6"/>
              <p:cNvSpPr>
                <a:spLocks noChangeShapeType="1"/>
              </p:cNvSpPr>
              <p:nvPr/>
            </p:nvSpPr>
            <p:spPr bwMode="auto">
              <a:xfrm>
                <a:off x="1207" y="400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5" name="Line 7"/>
              <p:cNvSpPr>
                <a:spLocks noChangeShapeType="1"/>
              </p:cNvSpPr>
              <p:nvPr/>
            </p:nvSpPr>
            <p:spPr bwMode="auto">
              <a:xfrm>
                <a:off x="1920" y="4002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6" name="Line 8"/>
              <p:cNvSpPr>
                <a:spLocks noChangeShapeType="1"/>
              </p:cNvSpPr>
              <p:nvPr/>
            </p:nvSpPr>
            <p:spPr bwMode="auto">
              <a:xfrm rot="-5400000">
                <a:off x="471" y="3406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7" name="Line 9"/>
              <p:cNvSpPr>
                <a:spLocks noChangeShapeType="1"/>
              </p:cNvSpPr>
              <p:nvPr/>
            </p:nvSpPr>
            <p:spPr bwMode="auto">
              <a:xfrm rot="-5400000">
                <a:off x="471" y="2797"/>
                <a:ext cx="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8" name="Freeform 10"/>
              <p:cNvSpPr>
                <a:spLocks/>
              </p:cNvSpPr>
              <p:nvPr/>
            </p:nvSpPr>
            <p:spPr bwMode="auto">
              <a:xfrm>
                <a:off x="480" y="2880"/>
                <a:ext cx="1440" cy="1200"/>
              </a:xfrm>
              <a:custGeom>
                <a:avLst/>
                <a:gdLst>
                  <a:gd name="T0" fmla="*/ 0 w 1440"/>
                  <a:gd name="T1" fmla="*/ 1200 h 1200"/>
                  <a:gd name="T2" fmla="*/ 528 w 1440"/>
                  <a:gd name="T3" fmla="*/ 288 h 1200"/>
                  <a:gd name="T4" fmla="*/ 1440 w 1440"/>
                  <a:gd name="T5" fmla="*/ 0 h 1200"/>
                  <a:gd name="T6" fmla="*/ 0 60000 65536"/>
                  <a:gd name="T7" fmla="*/ 0 60000 65536"/>
                  <a:gd name="T8" fmla="*/ 0 60000 65536"/>
                  <a:gd name="T9" fmla="*/ 0 w 1440"/>
                  <a:gd name="T10" fmla="*/ 0 h 1200"/>
                  <a:gd name="T11" fmla="*/ 1440 w 1440"/>
                  <a:gd name="T12" fmla="*/ 1200 h 1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0" h="1200">
                    <a:moveTo>
                      <a:pt x="0" y="1200"/>
                    </a:moveTo>
                    <a:cubicBezTo>
                      <a:pt x="144" y="844"/>
                      <a:pt x="288" y="488"/>
                      <a:pt x="528" y="288"/>
                    </a:cubicBezTo>
                    <a:cubicBezTo>
                      <a:pt x="768" y="88"/>
                      <a:pt x="1104" y="44"/>
                      <a:pt x="1440" y="0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IN"/>
              </a:p>
            </p:txBody>
          </p:sp>
          <p:sp>
            <p:nvSpPr>
              <p:cNvPr id="39" name="Text Box 11"/>
              <p:cNvSpPr txBox="1">
                <a:spLocks noChangeArrowheads="1"/>
              </p:cNvSpPr>
              <p:nvPr/>
            </p:nvSpPr>
            <p:spPr bwMode="auto">
              <a:xfrm>
                <a:off x="284" y="4025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 dirty="0">
                    <a:latin typeface="Tahoma" pitchFamily="34" charset="0"/>
                    <a:cs typeface="Angsana New" pitchFamily="18" charset="-34"/>
                  </a:rPr>
                  <a:t>0</a:t>
                </a:r>
                <a:endParaRPr lang="th-TH" sz="2400" dirty="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0" name="Text Box 12"/>
              <p:cNvSpPr txBox="1">
                <a:spLocks noChangeArrowheads="1"/>
              </p:cNvSpPr>
              <p:nvPr/>
            </p:nvSpPr>
            <p:spPr bwMode="auto">
              <a:xfrm>
                <a:off x="1761" y="4047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1" name="Text Box 13"/>
              <p:cNvSpPr txBox="1">
                <a:spLocks noChangeArrowheads="1"/>
              </p:cNvSpPr>
              <p:nvPr/>
            </p:nvSpPr>
            <p:spPr bwMode="auto">
              <a:xfrm>
                <a:off x="207" y="2710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sz="2400">
                    <a:latin typeface="Tahoma" pitchFamily="34" charset="0"/>
                    <a:cs typeface="Angsana New" pitchFamily="18" charset="-34"/>
                  </a:rPr>
                  <a:t>1</a:t>
                </a:r>
                <a:endParaRPr lang="th-TH" sz="2400">
                  <a:latin typeface="Tahoma" pitchFamily="34" charset="0"/>
                  <a:cs typeface="Angsana New" pitchFamily="18" charset="-34"/>
                </a:endParaRPr>
              </a:p>
            </p:txBody>
          </p:sp>
          <p:sp>
            <p:nvSpPr>
              <p:cNvPr id="42" name="Text Box 14"/>
              <p:cNvSpPr txBox="1">
                <a:spLocks noChangeArrowheads="1"/>
              </p:cNvSpPr>
              <p:nvPr/>
            </p:nvSpPr>
            <p:spPr bwMode="auto">
              <a:xfrm>
                <a:off x="240" y="2112"/>
                <a:ext cx="72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dirty="0">
                    <a:solidFill>
                      <a:srgbClr val="FF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s=T(r)</a:t>
                </a:r>
                <a:endParaRPr lang="th-TH" dirty="0">
                  <a:solidFill>
                    <a:srgbClr val="FF0000"/>
                  </a:solidFill>
                  <a:latin typeface="+mn-lt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43" name="Text Box 15"/>
              <p:cNvSpPr txBox="1">
                <a:spLocks noChangeArrowheads="1"/>
              </p:cNvSpPr>
              <p:nvPr/>
            </p:nvSpPr>
            <p:spPr bwMode="auto">
              <a:xfrm>
                <a:off x="2400" y="3936"/>
                <a:ext cx="16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dirty="0">
                    <a:solidFill>
                      <a:srgbClr val="FF0000"/>
                    </a:solidFill>
                    <a:latin typeface="+mn-lt"/>
                    <a:ea typeface="Tahoma" pitchFamily="34" charset="0"/>
                    <a:cs typeface="Tahoma" pitchFamily="34" charset="0"/>
                  </a:rPr>
                  <a:t>r</a:t>
                </a:r>
                <a:endParaRPr lang="th-TH" dirty="0">
                  <a:solidFill>
                    <a:srgbClr val="FF0000"/>
                  </a:solidFill>
                  <a:latin typeface="+mn-lt"/>
                  <a:ea typeface="Tahoma" pitchFamily="34" charset="0"/>
                  <a:cs typeface="Tahoma" pitchFamily="34" charset="0"/>
                </a:endParaRPr>
              </a:p>
            </p:txBody>
          </p:sp>
        </p:grpSp>
        <p:sp>
          <p:nvSpPr>
            <p:cNvPr id="44" name="Text Box 18"/>
            <p:cNvSpPr txBox="1">
              <a:spLocks noChangeArrowheads="1"/>
            </p:cNvSpPr>
            <p:nvPr/>
          </p:nvSpPr>
          <p:spPr bwMode="auto">
            <a:xfrm>
              <a:off x="2438400" y="5120022"/>
              <a:ext cx="2727737" cy="908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latin typeface="+mn-lt"/>
                  <a:ea typeface="Tahoma" pitchFamily="34" charset="0"/>
                  <a:cs typeface="Tahoma" pitchFamily="34" charset="0"/>
                </a:rPr>
                <a:t>One to one mapping function </a:t>
              </a:r>
              <a:endParaRPr lang="th-TH" dirty="0">
                <a:latin typeface="+mn-lt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5" name="Freeform 19"/>
            <p:cNvSpPr>
              <a:spLocks/>
            </p:cNvSpPr>
            <p:nvPr/>
          </p:nvSpPr>
          <p:spPr bwMode="auto">
            <a:xfrm>
              <a:off x="2654301" y="4648200"/>
              <a:ext cx="452437" cy="546159"/>
            </a:xfrm>
            <a:custGeom>
              <a:avLst/>
              <a:gdLst>
                <a:gd name="T0" fmla="*/ 96 w 133"/>
                <a:gd name="T1" fmla="*/ 192 h 192"/>
                <a:gd name="T2" fmla="*/ 117 w 133"/>
                <a:gd name="T3" fmla="*/ 75 h 192"/>
                <a:gd name="T4" fmla="*/ 0 w 133"/>
                <a:gd name="T5" fmla="*/ 0 h 192"/>
                <a:gd name="T6" fmla="*/ 0 60000 65536"/>
                <a:gd name="T7" fmla="*/ 0 60000 65536"/>
                <a:gd name="T8" fmla="*/ 0 60000 65536"/>
                <a:gd name="T9" fmla="*/ 0 w 133"/>
                <a:gd name="T10" fmla="*/ 0 h 192"/>
                <a:gd name="T11" fmla="*/ 133 w 133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3" h="192">
                  <a:moveTo>
                    <a:pt x="96" y="192"/>
                  </a:moveTo>
                  <a:cubicBezTo>
                    <a:pt x="99" y="173"/>
                    <a:pt x="133" y="107"/>
                    <a:pt x="117" y="75"/>
                  </a:cubicBezTo>
                  <a:cubicBezTo>
                    <a:pt x="101" y="43"/>
                    <a:pt x="24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2475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An Example of Histogram Specification (Solution)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C00000"/>
                </a:solidFill>
              </a:rPr>
              <a:t>Step 2: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1600200" y="3124200"/>
            <a:ext cx="4680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>
                <a:cs typeface="Angsana New" pitchFamily="18" charset="-34"/>
              </a:rPr>
              <a:t>Obtain the transformation function </a:t>
            </a:r>
            <a:r>
              <a:rPr lang="en-IN" sz="2000" b="1" i="1" dirty="0">
                <a:cs typeface="Angsana New" pitchFamily="18" charset="-34"/>
              </a:rPr>
              <a:t>G(z)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876646"/>
              </p:ext>
            </p:extLst>
          </p:nvPr>
        </p:nvGraphicFramePr>
        <p:xfrm>
          <a:off x="2019300" y="3886200"/>
          <a:ext cx="49149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8" name="Equation" r:id="rId4" imgW="2159000" imgH="482600" progId="Equation.3">
                  <p:embed/>
                </p:oleObj>
              </mc:Choice>
              <mc:Fallback>
                <p:oleObj name="Equation" r:id="rId4" imgW="2159000" imgH="482600" progId="Equation.3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3886200"/>
                        <a:ext cx="49149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1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An Example of Histogram Specification (Solution)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i="1" dirty="0" smtClean="0">
                <a:solidFill>
                  <a:srgbClr val="C00000"/>
                </a:solidFill>
              </a:rPr>
              <a:t>Step 3: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1600200" y="3124200"/>
            <a:ext cx="55624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000" dirty="0">
                <a:cs typeface="Angsana New" pitchFamily="18" charset="-34"/>
              </a:rPr>
              <a:t>Obtain the inversed transformation function </a:t>
            </a:r>
            <a:r>
              <a:rPr lang="en-IN" sz="2000" i="1" dirty="0">
                <a:cs typeface="Angsana New" pitchFamily="18" charset="-34"/>
              </a:rPr>
              <a:t>G</a:t>
            </a:r>
            <a:r>
              <a:rPr lang="en-IN" sz="2000" i="1" baseline="30000" dirty="0">
                <a:cs typeface="Angsana New" pitchFamily="18" charset="-34"/>
              </a:rPr>
              <a:t>-1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191828"/>
              </p:ext>
            </p:extLst>
          </p:nvPr>
        </p:nvGraphicFramePr>
        <p:xfrm>
          <a:off x="2743903" y="3733800"/>
          <a:ext cx="2590097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2" name="Equation" r:id="rId4" imgW="1066800" imgH="698500" progId="Equation.3">
                  <p:embed/>
                </p:oleObj>
              </mc:Choice>
              <mc:Fallback>
                <p:oleObj name="Equation" r:id="rId4" imgW="1066800" imgH="698500" progId="Equation.3">
                  <p:embed/>
                  <p:pic>
                    <p:nvPicPr>
                      <p:cNvPr id="0" name="Picture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903" y="3733800"/>
                        <a:ext cx="2590097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612900" y="5442466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>
                <a:cs typeface="Angsana New" pitchFamily="18" charset="-34"/>
              </a:rPr>
              <a:t>We can guarantee that 0 </a:t>
            </a:r>
            <a:r>
              <a:rPr lang="en-US" sz="2000" dirty="0">
                <a:cs typeface="Angsana New" pitchFamily="18" charset="-34"/>
                <a:sym typeface="Symbol" pitchFamily="18" charset="2"/>
              </a:rPr>
              <a:t> </a:t>
            </a:r>
            <a:r>
              <a:rPr lang="en-US" sz="2000" dirty="0">
                <a:cs typeface="Angsana New" pitchFamily="18" charset="-34"/>
              </a:rPr>
              <a:t>z </a:t>
            </a:r>
            <a:r>
              <a:rPr lang="en-US" sz="2000" dirty="0">
                <a:cs typeface="Angsana New" pitchFamily="18" charset="-34"/>
                <a:sym typeface="Symbol" pitchFamily="18" charset="2"/>
              </a:rPr>
              <a:t></a:t>
            </a:r>
            <a:r>
              <a:rPr lang="en-US" sz="2000" dirty="0">
                <a:cs typeface="Angsana New" pitchFamily="18" charset="-34"/>
              </a:rPr>
              <a:t>1 when 0 </a:t>
            </a:r>
            <a:r>
              <a:rPr lang="en-US" sz="2000" dirty="0">
                <a:cs typeface="Angsana New" pitchFamily="18" charset="-34"/>
                <a:sym typeface="Symbol" pitchFamily="18" charset="2"/>
              </a:rPr>
              <a:t> </a:t>
            </a:r>
            <a:r>
              <a:rPr lang="en-US" sz="2000" dirty="0">
                <a:cs typeface="Angsana New" pitchFamily="18" charset="-34"/>
              </a:rPr>
              <a:t>r </a:t>
            </a:r>
            <a:r>
              <a:rPr lang="en-US" sz="2000" dirty="0">
                <a:cs typeface="Angsana New" pitchFamily="18" charset="-34"/>
                <a:sym typeface="Symbol" pitchFamily="18" charset="2"/>
              </a:rPr>
              <a:t></a:t>
            </a:r>
            <a:r>
              <a:rPr lang="en-US" sz="2000" dirty="0">
                <a:cs typeface="Angsana New" pitchFamily="18" charset="-34"/>
              </a:rPr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4963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Histogram Specification (Discrete Domain)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411266"/>
              </p:ext>
            </p:extLst>
          </p:nvPr>
        </p:nvGraphicFramePr>
        <p:xfrm>
          <a:off x="1600200" y="2743200"/>
          <a:ext cx="42672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3" name="Equation" r:id="rId4" imgW="1968500" imgH="939800" progId="Equation.3">
                  <p:embed/>
                </p:oleObj>
              </mc:Choice>
              <mc:Fallback>
                <p:oleObj name="Equation" r:id="rId4" imgW="1968500" imgH="939800" progId="Equation.3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743200"/>
                        <a:ext cx="4267200" cy="15240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bg1"/>
                          </a:gs>
                          <a:gs pos="100000">
                            <a:srgbClr val="FFFF99"/>
                          </a:gs>
                        </a:gsLst>
                        <a:lin ang="27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378665"/>
              </p:ext>
            </p:extLst>
          </p:nvPr>
        </p:nvGraphicFramePr>
        <p:xfrm>
          <a:off x="1143000" y="4419600"/>
          <a:ext cx="5257799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4" name="Equation" r:id="rId6" imgW="2679700" imgH="431800" progId="Equation.3">
                  <p:embed/>
                </p:oleObj>
              </mc:Choice>
              <mc:Fallback>
                <p:oleObj name="Equation" r:id="rId6" imgW="2679700" imgH="431800" progId="Equation.3">
                  <p:embed/>
                  <p:pic>
                    <p:nvPicPr>
                      <p:cNvPr id="0" name="Picture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419600"/>
                        <a:ext cx="5257799" cy="7620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bg1"/>
                          </a:gs>
                          <a:gs pos="100000">
                            <a:srgbClr val="FFFF99"/>
                          </a:gs>
                        </a:gsLst>
                        <a:lin ang="27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552166"/>
              </p:ext>
            </p:extLst>
          </p:nvPr>
        </p:nvGraphicFramePr>
        <p:xfrm>
          <a:off x="914400" y="5334000"/>
          <a:ext cx="5562600" cy="838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5" name="Equation" r:id="rId8" imgW="2120900" imgH="482600" progId="Equation.3">
                  <p:embed/>
                </p:oleObj>
              </mc:Choice>
              <mc:Fallback>
                <p:oleObj name="Equation" r:id="rId8" imgW="2120900" imgH="482600" progId="Equation.3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334000"/>
                        <a:ext cx="5562600" cy="838201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bg1"/>
                          </a:gs>
                          <a:gs pos="100000">
                            <a:srgbClr val="FFFF99"/>
                          </a:gs>
                        </a:gsLst>
                        <a:lin ang="27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537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An Example Histogram Specification (Discrete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39662"/>
              </p:ext>
            </p:extLst>
          </p:nvPr>
        </p:nvGraphicFramePr>
        <p:xfrm>
          <a:off x="1143000" y="2590800"/>
          <a:ext cx="6248400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65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Input Histogram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Specified Histogram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r>
                        <a:rPr lang="en-US" dirty="0" smtClean="0"/>
                        <a:t>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r>
                        <a:rPr lang="en-US" dirty="0" smtClean="0"/>
                        <a:t>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0.19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0.08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543800" y="234383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Intensity range [0     L-1]=[0  7]</a:t>
            </a:r>
            <a:endParaRPr lang="en-IN" sz="1600" b="1" i="1" dirty="0"/>
          </a:p>
        </p:txBody>
      </p:sp>
    </p:spTree>
    <p:extLst>
      <p:ext uri="{BB962C8B-B14F-4D97-AF65-F5344CB8AC3E}">
        <p14:creationId xmlns:p14="http://schemas.microsoft.com/office/powerpoint/2010/main" val="184493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Spatial Domain Enhancement 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800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These techniques are being operated directly on image pixels 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Mathematically,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 lvl="3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1600" dirty="0" smtClean="0"/>
              <a:t>Where, g (x, y) = Enhanced image</a:t>
            </a:r>
          </a:p>
          <a:p>
            <a:pPr marL="1371600" lvl="3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    f (x, y)  = Original image</a:t>
            </a:r>
          </a:p>
          <a:p>
            <a:pPr marL="1371600" lvl="3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                    T   = Transformation function defined over the </a:t>
            </a:r>
            <a:r>
              <a:rPr lang="en-US" sz="1600" i="1" dirty="0" smtClean="0"/>
              <a:t>neighbourhood </a:t>
            </a:r>
            <a:r>
              <a:rPr lang="en-US" sz="1600" dirty="0" smtClean="0"/>
              <a:t>of a pixel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Again can be broadly categorized into following types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Point Processing Techniques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Histogram Based Techniques</a:t>
            </a:r>
          </a:p>
          <a:p>
            <a:pPr lvl="1">
              <a:buClr>
                <a:schemeClr val="accent4"/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Mask Processing Techniques</a:t>
            </a:r>
          </a:p>
          <a:p>
            <a:endParaRPr lang="en-IN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200135"/>
              </p:ext>
            </p:extLst>
          </p:nvPr>
        </p:nvGraphicFramePr>
        <p:xfrm>
          <a:off x="2971800" y="3048000"/>
          <a:ext cx="3124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" name="Equation" r:id="rId4" imgW="1244520" imgH="203040" progId="Equation.3">
                  <p:embed/>
                </p:oleObj>
              </mc:Choice>
              <mc:Fallback>
                <p:oleObj name="Equation" r:id="rId4" imgW="1244520" imgH="203040" progId="Equation.3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048000"/>
                        <a:ext cx="31242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16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An Example Histogram Specification (Discrete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345415"/>
              </p:ext>
            </p:extLst>
          </p:nvPr>
        </p:nvGraphicFramePr>
        <p:xfrm>
          <a:off x="1066800" y="2514600"/>
          <a:ext cx="4419600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Input Histogram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r>
                        <a:rPr lang="en-US" dirty="0" smtClean="0"/>
                        <a:t>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err="1" smtClean="0"/>
                        <a:t>s</a:t>
                      </a:r>
                      <a:r>
                        <a:rPr lang="en-US" baseline="-25000" dirty="0" err="1" smtClean="0"/>
                        <a:t>k</a:t>
                      </a:r>
                      <a:r>
                        <a:rPr lang="en-US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0.19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1.33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3.08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4.55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5.67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0.08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6.23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6.65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6.86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7.00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315200" y="243811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C00000"/>
                </a:solidFill>
              </a:rPr>
              <a:t>Intensity range [0     L-1]=[0  7]</a:t>
            </a:r>
            <a:endParaRPr lang="en-IN" sz="16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589036"/>
              </p:ext>
            </p:extLst>
          </p:nvPr>
        </p:nvGraphicFramePr>
        <p:xfrm>
          <a:off x="3657600" y="3010472"/>
          <a:ext cx="16986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4" name="Equation" r:id="rId4" imgW="990360" imgH="444240" progId="Equation.3">
                  <p:embed/>
                </p:oleObj>
              </mc:Choice>
              <mc:Fallback>
                <p:oleObj name="Equation" r:id="rId4" imgW="990360" imgH="4442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010472"/>
                        <a:ext cx="169862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034882"/>
              </p:ext>
            </p:extLst>
          </p:nvPr>
        </p:nvGraphicFramePr>
        <p:xfrm>
          <a:off x="5943600" y="3061275"/>
          <a:ext cx="29718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66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Mapping Table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s</a:t>
                      </a:r>
                      <a:r>
                        <a:rPr lang="en-US" baseline="-25000" dirty="0" err="1" smtClean="0"/>
                        <a:t>k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3124200"/>
            <a:ext cx="3481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T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E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P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1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9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An Example Histogram Specification (Discrete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23767"/>
              </p:ext>
            </p:extLst>
          </p:nvPr>
        </p:nvGraphicFramePr>
        <p:xfrm>
          <a:off x="1066800" y="2514600"/>
          <a:ext cx="4419600" cy="382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Specified Histogram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pr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r>
                        <a:rPr lang="en-US" dirty="0" smtClean="0"/>
                        <a:t>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err="1" smtClean="0"/>
                        <a:t>g</a:t>
                      </a:r>
                      <a:r>
                        <a:rPr lang="en-US" baseline="-25000" dirty="0" err="1" smtClean="0"/>
                        <a:t>q</a:t>
                      </a:r>
                      <a:r>
                        <a:rPr lang="en-US" dirty="0" smtClean="0"/>
                        <a:t>=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0.00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0.00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1.05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2.45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0.30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4.55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0.20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5.95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83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0.15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7.00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315200" y="243811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C00000"/>
                </a:solidFill>
              </a:rPr>
              <a:t>Intensity range [0     L-1]=[0  7]</a:t>
            </a:r>
            <a:endParaRPr lang="en-IN" sz="16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598727"/>
              </p:ext>
            </p:extLst>
          </p:nvPr>
        </p:nvGraphicFramePr>
        <p:xfrm>
          <a:off x="3635375" y="3009900"/>
          <a:ext cx="17430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4" name="Equation" r:id="rId4" imgW="1015920" imgH="444240" progId="Equation.3">
                  <p:embed/>
                </p:oleObj>
              </mc:Choice>
              <mc:Fallback>
                <p:oleObj name="Equation" r:id="rId4" imgW="1015920" imgH="4442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009900"/>
                        <a:ext cx="174307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790261"/>
              </p:ext>
            </p:extLst>
          </p:nvPr>
        </p:nvGraphicFramePr>
        <p:xfrm>
          <a:off x="5943600" y="3061275"/>
          <a:ext cx="29718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66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Mapping Table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endParaRPr lang="en-IN" baseline="-25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g</a:t>
                      </a:r>
                      <a:r>
                        <a:rPr lang="en-US" baseline="-25000" dirty="0" err="1" smtClean="0"/>
                        <a:t>q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3124200"/>
            <a:ext cx="3481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T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E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P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2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An Example Histogram Specification (Discrete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7315200" y="243811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C00000"/>
                </a:solidFill>
              </a:rPr>
              <a:t>Intensity range [0     L-1]=[0  7]</a:t>
            </a:r>
            <a:endParaRPr lang="en-IN" sz="16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473633"/>
              </p:ext>
            </p:extLst>
          </p:nvPr>
        </p:nvGraphicFramePr>
        <p:xfrm>
          <a:off x="2057400" y="3022886"/>
          <a:ext cx="2971800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66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Mapping Table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/>
                        <a:t>s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3124200"/>
            <a:ext cx="3481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T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E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P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 smtClean="0">
                <a:solidFill>
                  <a:srgbClr val="C00000"/>
                </a:solidFill>
              </a:rPr>
              <a:t>3</a:t>
            </a:r>
            <a:endParaRPr lang="en-IN" sz="2400" b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46183" y="4079458"/>
            <a:ext cx="349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 </a:t>
            </a:r>
            <a:r>
              <a:rPr lang="en-US" b="1" dirty="0" err="1" smtClean="0"/>
              <a:t>s</a:t>
            </a:r>
            <a:r>
              <a:rPr lang="en-US" b="1" baseline="-25000" dirty="0" err="1" smtClean="0"/>
              <a:t>k</a:t>
            </a:r>
            <a:r>
              <a:rPr lang="en-US" dirty="0" smtClean="0"/>
              <a:t> to </a:t>
            </a:r>
            <a:r>
              <a:rPr lang="en-US" b="1" dirty="0" err="1"/>
              <a:t>z</a:t>
            </a:r>
            <a:r>
              <a:rPr lang="en-US" b="1" baseline="-25000" dirty="0" err="1" smtClean="0"/>
              <a:t>q</a:t>
            </a:r>
            <a:r>
              <a:rPr lang="en-US" dirty="0" smtClean="0"/>
              <a:t> based on common</a:t>
            </a:r>
            <a:r>
              <a:rPr lang="en-US" b="1" dirty="0" smtClean="0"/>
              <a:t> </a:t>
            </a:r>
            <a:r>
              <a:rPr lang="en-US" b="1" dirty="0" err="1" smtClean="0"/>
              <a:t>g</a:t>
            </a:r>
            <a:r>
              <a:rPr lang="en-US" b="1" baseline="-25000" dirty="0" err="1" smtClean="0"/>
              <a:t>q</a:t>
            </a:r>
            <a:r>
              <a:rPr lang="en-US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408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An Example Histogram Specification (Discrete Domain)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7315200" y="2438111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C00000"/>
                </a:solidFill>
              </a:rPr>
              <a:t>Intensity range [0     L-1]=[0  7]</a:t>
            </a:r>
            <a:endParaRPr lang="en-IN" sz="16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75219"/>
              </p:ext>
            </p:extLst>
          </p:nvPr>
        </p:nvGraphicFramePr>
        <p:xfrm>
          <a:off x="2057400" y="2781584"/>
          <a:ext cx="2971800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66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Mapping Table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/>
                        <a:t>r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err="1" smtClean="0"/>
                        <a:t>s</a:t>
                      </a:r>
                      <a:r>
                        <a:rPr lang="en-US" baseline="-25000" dirty="0" err="1" smtClean="0"/>
                        <a:t>k</a:t>
                      </a:r>
                      <a:endParaRPr lang="en-IN" baseline="-25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err="1" smtClean="0"/>
                        <a:t>z</a:t>
                      </a:r>
                      <a:r>
                        <a:rPr lang="en-US" baseline="-25000" dirty="0" err="1" smtClean="0"/>
                        <a:t>q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3124200"/>
            <a:ext cx="3481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S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T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E</a:t>
            </a:r>
          </a:p>
          <a:p>
            <a:r>
              <a:rPr lang="en-US" sz="2400" b="1" dirty="0" smtClean="0">
                <a:solidFill>
                  <a:srgbClr val="C00000"/>
                </a:solidFill>
              </a:rPr>
              <a:t>P</a:t>
            </a:r>
          </a:p>
          <a:p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4</a:t>
            </a:r>
            <a:endParaRPr lang="en-IN" sz="2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9300" y="3851025"/>
            <a:ext cx="2971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Final Mapping</a:t>
            </a:r>
          </a:p>
          <a:p>
            <a:r>
              <a:rPr lang="en-US" sz="2800" b="1" dirty="0"/>
              <a:t> </a:t>
            </a:r>
            <a:r>
              <a:rPr lang="en-US" sz="2800" b="1" dirty="0" smtClean="0"/>
              <a:t>      </a:t>
            </a:r>
            <a:r>
              <a:rPr lang="en-US" sz="2800" b="1" dirty="0" err="1" smtClean="0"/>
              <a:t>r</a:t>
            </a:r>
            <a:r>
              <a:rPr lang="en-US" sz="2800" b="1" baseline="-25000" dirty="0" err="1" smtClean="0"/>
              <a:t>k</a:t>
            </a:r>
            <a:r>
              <a:rPr lang="en-US" sz="2800" b="1" dirty="0" smtClean="0"/>
              <a:t>           </a:t>
            </a:r>
            <a:r>
              <a:rPr lang="en-US" sz="2800" b="1" dirty="0" err="1" smtClean="0"/>
              <a:t>z</a:t>
            </a:r>
            <a:r>
              <a:rPr lang="en-US" sz="2800" b="1" baseline="-25000" dirty="0" err="1" smtClean="0"/>
              <a:t>q</a:t>
            </a:r>
            <a:endParaRPr lang="en-IN" sz="2800" b="1" baseline="-250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781800" y="4495800"/>
            <a:ext cx="685800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5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Comparison Between Histogram Equalization and specification using Example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913606" y="5872215"/>
            <a:ext cx="2135187" cy="35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>
                <a:latin typeface="+mn-lt"/>
                <a:ea typeface="Tahoma" pitchFamily="34" charset="0"/>
                <a:cs typeface="Tahoma" pitchFamily="34" charset="0"/>
              </a:rPr>
              <a:t>Image of Mars moon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2" name="Group 6"/>
          <p:cNvGrpSpPr>
            <a:grpSpLocks/>
          </p:cNvGrpSpPr>
          <p:nvPr/>
        </p:nvGrpSpPr>
        <p:grpSpPr bwMode="auto">
          <a:xfrm>
            <a:off x="3995738" y="2514600"/>
            <a:ext cx="4081462" cy="3679619"/>
            <a:chOff x="2517" y="1162"/>
            <a:chExt cx="3097" cy="2962"/>
          </a:xfrm>
        </p:grpSpPr>
        <p:graphicFrame>
          <p:nvGraphicFramePr>
            <p:cNvPr id="13" name="Object 7"/>
            <p:cNvGraphicFramePr>
              <a:graphicFrameLocks noChangeAspect="1"/>
            </p:cNvGraphicFramePr>
            <p:nvPr/>
          </p:nvGraphicFramePr>
          <p:xfrm>
            <a:off x="2562" y="1162"/>
            <a:ext cx="2540" cy="1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58" name="Bitmap Image" r:id="rId4" imgW="2247619" imgH="1695687" progId="PBrush">
                    <p:embed/>
                  </p:oleObj>
                </mc:Choice>
                <mc:Fallback>
                  <p:oleObj name="Bitmap Image" r:id="rId4" imgW="2247619" imgH="1695687" progId="PBrush">
                    <p:embed/>
                    <p:pic>
                      <p:nvPicPr>
                        <p:cNvPr id="0" name="Picture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2" y="1162"/>
                          <a:ext cx="2540" cy="19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2517" y="3158"/>
              <a:ext cx="3097" cy="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dirty="0">
                  <a:latin typeface="+mn-lt"/>
                  <a:cs typeface="Angsana New" pitchFamily="18" charset="-34"/>
                </a:rPr>
                <a:t>Image is dominated by large, dark areas, resulting in a histogram characterized by a large concentration of pixels in pixels in the dark end of the gray scale</a:t>
              </a:r>
              <a:endParaRPr lang="th-TH" dirty="0">
                <a:latin typeface="+mn-lt"/>
                <a:cs typeface="Angsana New" pitchFamily="18" charset="-34"/>
              </a:endParaRPr>
            </a:p>
          </p:txBody>
        </p:sp>
      </p:grpSp>
      <p:pic>
        <p:nvPicPr>
          <p:cNvPr id="31824" name="Picture 8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95400"/>
            <a:ext cx="2286000" cy="32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16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Comparison Between Histogram Equalization and specification using Example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745888"/>
              </p:ext>
            </p:extLst>
          </p:nvPr>
        </p:nvGraphicFramePr>
        <p:xfrm>
          <a:off x="304800" y="2743200"/>
          <a:ext cx="27432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2" name="Bitmap Image" r:id="rId4" imgW="2152951" imgH="1743318" progId="PBrush">
                  <p:embed/>
                </p:oleObj>
              </mc:Choice>
              <mc:Fallback>
                <p:oleObj name="Bitmap Image" r:id="rId4" imgW="2152951" imgH="1743318" progId="PBrush">
                  <p:embed/>
                  <p:pic>
                    <p:nvPicPr>
                      <p:cNvPr id="0" name="Picture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743200"/>
                        <a:ext cx="2743200" cy="2209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986855"/>
              </p:ext>
            </p:extLst>
          </p:nvPr>
        </p:nvGraphicFramePr>
        <p:xfrm>
          <a:off x="3352800" y="2819400"/>
          <a:ext cx="282892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3" name="Bitmap Image" r:id="rId6" imgW="2142857" imgH="1695687" progId="PBrush">
                  <p:embed/>
                </p:oleObj>
              </mc:Choice>
              <mc:Fallback>
                <p:oleObj name="Bitmap Image" r:id="rId6" imgW="2142857" imgH="1695687" progId="PBrush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819400"/>
                        <a:ext cx="2828925" cy="213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04800" y="4965700"/>
            <a:ext cx="33321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>
                <a:latin typeface="+mn-lt"/>
                <a:cs typeface="Angsana New" pitchFamily="18" charset="-34"/>
              </a:rPr>
              <a:t>Transformation  function  for histogram equalization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3636963" y="4965700"/>
            <a:ext cx="29162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>
                <a:latin typeface="+mn-lt"/>
                <a:ea typeface="Tahoma" pitchFamily="34" charset="0"/>
                <a:cs typeface="Tahoma" pitchFamily="34" charset="0"/>
              </a:rPr>
              <a:t>Histogram of the result </a:t>
            </a:r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equalized image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6227763" y="5339665"/>
            <a:ext cx="2916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Resultant equalized image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" name="Straight Arrow Connector 6"/>
          <p:cNvCxnSpPr>
            <a:endCxn id="21" idx="0"/>
          </p:cNvCxnSpPr>
          <p:nvPr/>
        </p:nvCxnSpPr>
        <p:spPr>
          <a:xfrm flipH="1">
            <a:off x="4648200" y="4382194"/>
            <a:ext cx="2133600" cy="13268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2514600" y="5708997"/>
            <a:ext cx="4267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Look at the washed out appearance of equalized image which is not at all expected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33905" name="Picture 1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2" y="2212290"/>
            <a:ext cx="2143125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9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Comparison Between Histogram Equalization and specification using Example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0" y="4330184"/>
            <a:ext cx="333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cs typeface="Angsana New" pitchFamily="18" charset="-34"/>
              </a:rPr>
              <a:t>Specified Histogram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3200399" y="4342884"/>
            <a:ext cx="3332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cs typeface="Angsana New" pitchFamily="18" charset="-34"/>
              </a:rPr>
              <a:t>Transformations</a:t>
            </a:r>
            <a:endParaRPr lang="th-TH" dirty="0">
              <a:latin typeface="+mn-lt"/>
              <a:cs typeface="Angsana New" pitchFamily="18" charset="-34"/>
            </a:endParaRP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6096000" y="5536862"/>
            <a:ext cx="2916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Resultant Specified  image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636064"/>
              </p:ext>
            </p:extLst>
          </p:nvPr>
        </p:nvGraphicFramePr>
        <p:xfrm>
          <a:off x="2362200" y="4634316"/>
          <a:ext cx="2646363" cy="1816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2" name="Bitmap Image" r:id="rId4" imgW="1876190" imgH="1467055" progId="PBrush">
                  <p:embed/>
                </p:oleObj>
              </mc:Choice>
              <mc:Fallback>
                <p:oleObj name="Bitmap Image" r:id="rId4" imgW="1876190" imgH="1467055" progId="PBrush">
                  <p:embed/>
                  <p:pic>
                    <p:nvPicPr>
                      <p:cNvPr id="0" name="Picture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634316"/>
                        <a:ext cx="2646363" cy="18161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-139702" y="5332968"/>
            <a:ext cx="2916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dirty="0" smtClean="0">
                <a:latin typeface="+mn-lt"/>
                <a:ea typeface="Tahoma" pitchFamily="34" charset="0"/>
                <a:cs typeface="Tahoma" pitchFamily="34" charset="0"/>
              </a:rPr>
              <a:t>Resultant Histogram</a:t>
            </a:r>
            <a:endParaRPr lang="th-TH" dirty="0">
              <a:latin typeface="+mn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32887" name="Picture 1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843" y="2469634"/>
            <a:ext cx="21145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88" name="Picture 1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2469634"/>
            <a:ext cx="2552700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89" name="Picture 12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01900"/>
            <a:ext cx="2709863" cy="1828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6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Histogram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A Special note on Histogram Specification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066799" y="2743200"/>
            <a:ext cx="7772401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200" dirty="0">
                <a:latin typeface="+mn-lt"/>
                <a:ea typeface="Tahoma" pitchFamily="34" charset="0"/>
                <a:cs typeface="Tahoma" pitchFamily="34" charset="0"/>
              </a:rPr>
              <a:t>Histogram specification is a trial-and-error </a:t>
            </a:r>
            <a:r>
              <a:rPr lang="en-IN" sz="2200" dirty="0" smtClean="0">
                <a:latin typeface="+mn-lt"/>
                <a:ea typeface="Tahoma" pitchFamily="34" charset="0"/>
                <a:cs typeface="Tahoma" pitchFamily="34" charset="0"/>
              </a:rPr>
              <a:t>process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 smtClean="0">
              <a:latin typeface="+mn-lt"/>
              <a:ea typeface="Tahoma" pitchFamily="34" charset="0"/>
              <a:cs typeface="Tahoma" pitchFamily="34" charset="0"/>
            </a:endParaRP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200" dirty="0">
                <a:latin typeface="+mn-lt"/>
                <a:ea typeface="Tahoma" pitchFamily="34" charset="0"/>
                <a:cs typeface="Tahoma" pitchFamily="34" charset="0"/>
              </a:rPr>
              <a:t>There are no rules for specifying histograms, and one must resort to analysis on a case-by-case basis for any given enhancement task.</a:t>
            </a: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>
              <a:latin typeface="+mn-lt"/>
              <a:ea typeface="Tahoma" pitchFamily="34" charset="0"/>
              <a:cs typeface="Tahoma" pitchFamily="34" charset="0"/>
            </a:endParaRPr>
          </a:p>
          <a:p>
            <a:pPr marL="342900" indent="-342900" eaLnBrk="1" hangingPunct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>
              <a:latin typeface="+mn-lt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11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/>
              <a:t>Neighborhood </a:t>
            </a:r>
            <a:r>
              <a:rPr lang="en-US" sz="2400" dirty="0" smtClean="0"/>
              <a:t>under consideration is greater than 1×1 pixel.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That means the neighbourhood must be of size 3×3, 5×5 or 7×7 etc.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Instead of acting on a single pixel, the transformation function is acting over the neighbourhood of the pixel under consideration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The transformation function is in the form of a </a:t>
            </a:r>
            <a:r>
              <a:rPr lang="en-US" sz="2400" b="1" i="1" dirty="0" smtClean="0"/>
              <a:t>mask.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b="1" i="1" dirty="0" smtClean="0"/>
              <a:t>Mask </a:t>
            </a:r>
            <a:r>
              <a:rPr lang="en-US" sz="2400" dirty="0" smtClean="0"/>
              <a:t>value shows what kind of enhancement is going  to be achieved.</a:t>
            </a:r>
            <a:endParaRPr lang="en-US" sz="2400" b="1" i="1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13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Mask Processing </a:t>
            </a:r>
            <a:r>
              <a:rPr lang="en-US" sz="4000" dirty="0" smtClean="0"/>
              <a:t>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3 × 3 Neighbourhood of a pixel (X, Y) and the Mask</a:t>
            </a:r>
          </a:p>
          <a:p>
            <a:endParaRPr lang="en-IN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7696200" y="307654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773835" y="2911540"/>
            <a:ext cx="3358100" cy="1750787"/>
            <a:chOff x="2121023" y="3122481"/>
            <a:chExt cx="5393090" cy="3968602"/>
          </a:xfrm>
        </p:grpSpPr>
        <p:grpSp>
          <p:nvGrpSpPr>
            <p:cNvPr id="29" name="Group 28"/>
            <p:cNvGrpSpPr/>
            <p:nvPr/>
          </p:nvGrpSpPr>
          <p:grpSpPr>
            <a:xfrm>
              <a:off x="2121023" y="3122481"/>
              <a:ext cx="5393090" cy="3968602"/>
              <a:chOff x="2090974" y="3130841"/>
              <a:chExt cx="7041548" cy="515151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2090974" y="3241172"/>
                <a:ext cx="6355748" cy="5041181"/>
                <a:chOff x="2090974" y="3241172"/>
                <a:chExt cx="6355748" cy="5041181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590800" y="3276600"/>
                  <a:ext cx="5029200" cy="376833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 flipH="1">
                  <a:off x="4345954" y="3611878"/>
                  <a:ext cx="1594489" cy="121960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5842440" y="3330897"/>
                  <a:ext cx="1472760" cy="8380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(X, Y)</a:t>
                  </a:r>
                  <a:endParaRPr lang="en-IN" b="1" dirty="0"/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837122" y="3241172"/>
                  <a:ext cx="609600" cy="0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2590800" y="7390736"/>
                  <a:ext cx="0" cy="533401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2090974" y="6290032"/>
                  <a:ext cx="247648" cy="19923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/>
                    <a:t> </a:t>
                  </a:r>
                  <a:r>
                    <a:rPr lang="en-US" b="1" dirty="0" smtClean="0"/>
                    <a:t>X</a:t>
                  </a:r>
                  <a:endParaRPr lang="en-IN" b="1" dirty="0"/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8141922" y="3130841"/>
                <a:ext cx="990600" cy="1086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Y</a:t>
                </a:r>
                <a:endParaRPr lang="en-IN" b="1" dirty="0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3048000" y="3710266"/>
              <a:ext cx="1600200" cy="1418668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547353" y="3710266"/>
              <a:ext cx="0" cy="141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079589" y="3710266"/>
              <a:ext cx="0" cy="141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048000" y="4191000"/>
              <a:ext cx="1600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048000" y="4724400"/>
              <a:ext cx="1600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175707"/>
              </p:ext>
            </p:extLst>
          </p:nvPr>
        </p:nvGraphicFramePr>
        <p:xfrm>
          <a:off x="5029200" y="3037831"/>
          <a:ext cx="2362200" cy="126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</a:rPr>
                        <a:t>-1,-1</a:t>
                      </a:r>
                      <a:endParaRPr lang="en-IN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</a:rPr>
                        <a:t>-1,0</a:t>
                      </a:r>
                      <a:endParaRPr lang="en-IN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b="0" baseline="-25000" dirty="0" smtClean="0">
                          <a:solidFill>
                            <a:schemeClr val="tx1"/>
                          </a:solidFill>
                        </a:rPr>
                        <a:t>-1,1</a:t>
                      </a:r>
                      <a:endParaRPr lang="en-IN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0,-1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0,0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0,1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1,-1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0,1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1,1</a:t>
                      </a:r>
                      <a:endParaRPr lang="en-IN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6731000" y="3815630"/>
            <a:ext cx="1193800" cy="4261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96200" y="430889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3×3 MASK</a:t>
            </a:r>
            <a:endParaRPr lang="en-IN" dirty="0">
              <a:solidFill>
                <a:srgbClr val="C00000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544754"/>
              </p:ext>
            </p:extLst>
          </p:nvPr>
        </p:nvGraphicFramePr>
        <p:xfrm>
          <a:off x="2374330" y="5124966"/>
          <a:ext cx="4369370" cy="88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3" name="Equation" r:id="rId4" imgW="2260440" imgH="444240" progId="Equation.3">
                  <p:embed/>
                </p:oleObj>
              </mc:Choice>
              <mc:Fallback>
                <p:oleObj name="Equation" r:id="rId4" imgW="2260440" imgH="444240" progId="Equation.3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330" y="5124966"/>
                        <a:ext cx="4369370" cy="8868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350635" y="4755634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dirty="0" smtClean="0"/>
              <a:t>Mathematically, the enhance image can be written 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271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Neighbourhood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IN" sz="2800" dirty="0" smtClean="0"/>
              <a:t>3 × 3 Neighbourhood of a pixel (X, Y)</a:t>
            </a:r>
          </a:p>
          <a:p>
            <a:endParaRPr lang="en-IN" sz="28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/>
          <p:cNvSpPr txBox="1"/>
          <p:nvPr/>
        </p:nvSpPr>
        <p:spPr>
          <a:xfrm>
            <a:off x="7696200" y="3076545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2215864" y="3094433"/>
            <a:ext cx="4946936" cy="2849168"/>
            <a:chOff x="2215864" y="3094433"/>
            <a:chExt cx="4946936" cy="2849168"/>
          </a:xfrm>
        </p:grpSpPr>
        <p:grpSp>
          <p:nvGrpSpPr>
            <p:cNvPr id="29" name="Group 28"/>
            <p:cNvGrpSpPr/>
            <p:nvPr/>
          </p:nvGrpSpPr>
          <p:grpSpPr>
            <a:xfrm>
              <a:off x="2215864" y="3094433"/>
              <a:ext cx="4946936" cy="2849168"/>
              <a:chOff x="2214806" y="3094432"/>
              <a:chExt cx="6459024" cy="369841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2214806" y="3276600"/>
                <a:ext cx="5405194" cy="3516243"/>
                <a:chOff x="2214806" y="3276600"/>
                <a:chExt cx="5405194" cy="3516243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590800" y="3276600"/>
                  <a:ext cx="4114800" cy="289559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 flipH="1">
                  <a:off x="4345954" y="3611878"/>
                  <a:ext cx="1594489" cy="1219605"/>
                </a:xfrm>
                <a:prstGeom prst="straightConnector1">
                  <a:avLst/>
                </a:prstGeom>
                <a:ln w="254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>
                  <a:off x="5842440" y="3330897"/>
                  <a:ext cx="9906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/>
                    <a:t>(X, Y)</a:t>
                  </a:r>
                  <a:endParaRPr lang="en-IN" sz="2000" b="1" dirty="0"/>
                </a:p>
              </p:txBody>
            </p:sp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010400" y="3276600"/>
                  <a:ext cx="609600" cy="0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2590800" y="6259443"/>
                  <a:ext cx="0" cy="533400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/>
                <p:cNvSpPr txBox="1"/>
                <p:nvPr/>
              </p:nvSpPr>
              <p:spPr>
                <a:xfrm>
                  <a:off x="2214806" y="5905499"/>
                  <a:ext cx="247650" cy="707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/>
                    <a:t> X</a:t>
                  </a:r>
                  <a:endParaRPr lang="en-IN" sz="2000" b="1" dirty="0"/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7683230" y="3094432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Y</a:t>
                </a:r>
                <a:endParaRPr lang="en-IN" sz="2000" b="1" dirty="0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3048000" y="3710266"/>
              <a:ext cx="1600200" cy="1418668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3547353" y="3710266"/>
              <a:ext cx="0" cy="141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079589" y="3710266"/>
              <a:ext cx="0" cy="141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048000" y="4191000"/>
              <a:ext cx="1600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048000" y="4724400"/>
              <a:ext cx="16002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067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Mask processing techniques can be of the following types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Linear Smoothing/ Linear Filtering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Median Filtering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Sharpen Filtering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b="1" i="1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68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Linear Smoothing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Image Averaging Operation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Replaces the intensity value of the pixel under consideration with the </a:t>
            </a:r>
            <a:r>
              <a:rPr lang="en-US" sz="2000" i="1" dirty="0" smtClean="0"/>
              <a:t>average</a:t>
            </a:r>
            <a:r>
              <a:rPr lang="en-US" sz="2000" dirty="0" smtClean="0"/>
              <a:t> of the intensity values of its neighbourhood.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The mask used here is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b="1" i="1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O/p Image is a smooth image i.e. sharp edges are blurred.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Blur will be more if mask size is getting bigger and bigger.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88842"/>
              </p:ext>
            </p:extLst>
          </p:nvPr>
        </p:nvGraphicFramePr>
        <p:xfrm>
          <a:off x="4114800" y="3429000"/>
          <a:ext cx="2362200" cy="126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404930"/>
              </p:ext>
            </p:extLst>
          </p:nvPr>
        </p:nvGraphicFramePr>
        <p:xfrm>
          <a:off x="2286000" y="3733800"/>
          <a:ext cx="1676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5" name="Equation" r:id="rId4" imgW="736560" imgH="393480" progId="Equation.3">
                  <p:embed/>
                </p:oleObj>
              </mc:Choice>
              <mc:Fallback>
                <p:oleObj name="Equation" r:id="rId4" imgW="736560" imgH="393480" progId="Equation.3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733800"/>
                        <a:ext cx="1676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814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 </a:t>
            </a:r>
            <a:r>
              <a:rPr lang="en-US" sz="2400" dirty="0" smtClean="0"/>
              <a:t>Examples of Linear Smoothing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Image Averaging Operation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/>
          <p:cNvGrpSpPr/>
          <p:nvPr/>
        </p:nvGrpSpPr>
        <p:grpSpPr>
          <a:xfrm>
            <a:off x="1981200" y="2463800"/>
            <a:ext cx="5499101" cy="3902075"/>
            <a:chOff x="1981200" y="2463800"/>
            <a:chExt cx="5499101" cy="39020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0" y="2463800"/>
              <a:ext cx="2667000" cy="1879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301" y="2463800"/>
              <a:ext cx="2667000" cy="18796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1" y="4495800"/>
              <a:ext cx="2666999" cy="18700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301" y="4495800"/>
              <a:ext cx="2667000" cy="187007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181905" y="3403600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58558" y="481226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5×5 mask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7480301" y="3612634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3×3 mask</a:t>
            </a:r>
            <a:endParaRPr lang="en-IN" dirty="0"/>
          </a:p>
        </p:txBody>
      </p:sp>
      <p:grpSp>
        <p:nvGrpSpPr>
          <p:cNvPr id="28" name="Group 27"/>
          <p:cNvGrpSpPr/>
          <p:nvPr/>
        </p:nvGrpSpPr>
        <p:grpSpPr>
          <a:xfrm>
            <a:off x="954553" y="2959100"/>
            <a:ext cx="7275047" cy="2755900"/>
            <a:chOff x="954553" y="2959100"/>
            <a:chExt cx="7275047" cy="2755900"/>
          </a:xfrm>
        </p:grpSpPr>
        <p:cxnSp>
          <p:nvCxnSpPr>
            <p:cNvPr id="15" name="Straight Arrow Connector 14"/>
            <p:cNvCxnSpPr>
              <a:endCxn id="16" idx="0"/>
            </p:cNvCxnSpPr>
            <p:nvPr/>
          </p:nvCxnSpPr>
          <p:spPr>
            <a:xfrm flipH="1">
              <a:off x="954553" y="2959100"/>
              <a:ext cx="1026647" cy="4445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954553" y="5181600"/>
              <a:ext cx="1026648" cy="5334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480301" y="3181350"/>
              <a:ext cx="749299" cy="40691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3"/>
            </p:cNvCxnSpPr>
            <p:nvPr/>
          </p:nvCxnSpPr>
          <p:spPr>
            <a:xfrm flipV="1">
              <a:off x="7480301" y="4996934"/>
              <a:ext cx="596899" cy="43390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494189" y="4594304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9×9 mask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060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Linear Smoothing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Weighted Averaging Operation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Replaces the intensity value of the pixel under consideration with the </a:t>
            </a:r>
            <a:r>
              <a:rPr lang="en-US" sz="2000" i="1" dirty="0" smtClean="0"/>
              <a:t>weighted-average</a:t>
            </a:r>
            <a:r>
              <a:rPr lang="en-US" sz="2000" dirty="0" smtClean="0"/>
              <a:t> of the intensity values of its neighbourhood.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The mask used here is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b="1" i="1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Blur will be some how reduced as compared to simple averaging.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20650"/>
              </p:ext>
            </p:extLst>
          </p:nvPr>
        </p:nvGraphicFramePr>
        <p:xfrm>
          <a:off x="6781800" y="3591336"/>
          <a:ext cx="1905000" cy="126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2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4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2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010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2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02781"/>
              </p:ext>
            </p:extLst>
          </p:nvPr>
        </p:nvGraphicFramePr>
        <p:xfrm>
          <a:off x="5033963" y="3886200"/>
          <a:ext cx="18208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3" name="Equation" r:id="rId4" imgW="799920" imgH="393480" progId="Equation.3">
                  <p:embed/>
                </p:oleObj>
              </mc:Choice>
              <mc:Fallback>
                <p:oleObj name="Equation" r:id="rId4" imgW="799920" imgH="393480" progId="Equation.3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963" y="3886200"/>
                        <a:ext cx="1820862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733800"/>
            <a:ext cx="1981200" cy="1123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889951"/>
              </p:ext>
            </p:extLst>
          </p:nvPr>
        </p:nvGraphicFramePr>
        <p:xfrm>
          <a:off x="584200" y="3810000"/>
          <a:ext cx="2082800" cy="1157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4" name="Equation" r:id="rId7" imgW="1307880" imgH="647640" progId="Equation.3">
                  <p:embed/>
                </p:oleObj>
              </mc:Choice>
              <mc:Fallback>
                <p:oleObj name="Equation" r:id="rId7" imgW="1307880" imgH="647640" progId="Equation.3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3810000"/>
                        <a:ext cx="2082800" cy="11570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010400" y="4953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 An Example]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65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 </a:t>
            </a:r>
            <a:r>
              <a:rPr lang="en-US" sz="2400" dirty="0" smtClean="0"/>
              <a:t>Examples of Linear Smoothing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Weighted Averaging Operation 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3351580" y="2709088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76200" y="4191000"/>
            <a:ext cx="1724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Simple </a:t>
            </a:r>
            <a:r>
              <a:rPr lang="en-US" dirty="0" err="1" smtClean="0"/>
              <a:t>Avg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Using 3×3 mask</a:t>
            </a:r>
            <a:endParaRPr lang="en-IN" dirty="0"/>
          </a:p>
        </p:txBody>
      </p:sp>
      <p:cxnSp>
        <p:nvCxnSpPr>
          <p:cNvPr id="15" name="Straight Arrow Connector 14"/>
          <p:cNvCxnSpPr>
            <a:endCxn id="16" idx="3"/>
          </p:cNvCxnSpPr>
          <p:nvPr/>
        </p:nvCxnSpPr>
        <p:spPr>
          <a:xfrm flipH="1">
            <a:off x="4896875" y="2827486"/>
            <a:ext cx="513325" cy="662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700400" y="4333468"/>
            <a:ext cx="529200" cy="18069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9" y="1762938"/>
            <a:ext cx="2362199" cy="1850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3641318"/>
            <a:ext cx="2847975" cy="234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475" y="3698468"/>
            <a:ext cx="2828925" cy="22860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1296937" y="4267200"/>
            <a:ext cx="513325" cy="662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700400" y="4570630"/>
            <a:ext cx="152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Weighted </a:t>
            </a:r>
            <a:r>
              <a:rPr lang="en-US" dirty="0" err="1" smtClean="0"/>
              <a:t>Avg</a:t>
            </a:r>
            <a:r>
              <a:rPr lang="en-US" dirty="0" smtClean="0"/>
              <a:t> </a:t>
            </a:r>
          </a:p>
          <a:p>
            <a:r>
              <a:rPr lang="en-US" dirty="0" smtClean="0"/>
              <a:t>Using 3×3 mask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294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Median Filtering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Based on order statistics and hence is a non-linear filter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Reduces salt &amp; pepper noise effectively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Response is based on ordering of the intensities in the neighbourhood of the point under consideration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425985"/>
              </p:ext>
            </p:extLst>
          </p:nvPr>
        </p:nvGraphicFramePr>
        <p:xfrm>
          <a:off x="1143000" y="3881497"/>
          <a:ext cx="1809099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961"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61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99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95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102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61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90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108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514822"/>
              </p:ext>
            </p:extLst>
          </p:nvPr>
        </p:nvGraphicFramePr>
        <p:xfrm>
          <a:off x="3810000" y="4218493"/>
          <a:ext cx="510540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90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99</a:t>
                      </a:r>
                      <a:endParaRPr lang="en-IN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102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en-IN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38600" y="3665476"/>
            <a:ext cx="487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Sorting of neighboring pixels in Ascending Order </a:t>
            </a:r>
            <a:endParaRPr lang="en-IN" dirty="0"/>
          </a:p>
        </p:txBody>
      </p:sp>
      <p:cxnSp>
        <p:nvCxnSpPr>
          <p:cNvPr id="11" name="Straight Arrow Connector 10"/>
          <p:cNvCxnSpPr>
            <a:stCxn id="4" idx="2"/>
            <a:endCxn id="12" idx="0"/>
          </p:cNvCxnSpPr>
          <p:nvPr/>
        </p:nvCxnSpPr>
        <p:spPr>
          <a:xfrm>
            <a:off x="6362701" y="4589333"/>
            <a:ext cx="0" cy="2770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10493" y="4866362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</a:t>
            </a:r>
            <a:endParaRPr lang="en-IN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96172"/>
              </p:ext>
            </p:extLst>
          </p:nvPr>
        </p:nvGraphicFramePr>
        <p:xfrm>
          <a:off x="4994953" y="5148580"/>
          <a:ext cx="4572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7" name="Straight Arrow Connector 26"/>
          <p:cNvCxnSpPr>
            <a:stCxn id="12" idx="1"/>
            <a:endCxn id="24" idx="3"/>
          </p:cNvCxnSpPr>
          <p:nvPr/>
        </p:nvCxnSpPr>
        <p:spPr>
          <a:xfrm flipH="1">
            <a:off x="5452153" y="5051028"/>
            <a:ext cx="458340" cy="2829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4" idx="1"/>
          </p:cNvCxnSpPr>
          <p:nvPr/>
        </p:nvCxnSpPr>
        <p:spPr>
          <a:xfrm flipH="1" flipV="1">
            <a:off x="2133600" y="4419600"/>
            <a:ext cx="2861353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67666"/>
              </p:ext>
            </p:extLst>
          </p:nvPr>
        </p:nvGraphicFramePr>
        <p:xfrm>
          <a:off x="1231900" y="5209163"/>
          <a:ext cx="175260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801"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85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baseline="-25000" dirty="0" smtClean="0">
                          <a:solidFill>
                            <a:schemeClr val="tx1"/>
                          </a:solidFill>
                        </a:rPr>
                        <a:t>98</a:t>
                      </a:r>
                      <a:endParaRPr lang="en-IN" sz="2800" b="0" baseline="-25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801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99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99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102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801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90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101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 smtClean="0"/>
                        <a:t>108</a:t>
                      </a:r>
                      <a:endParaRPr lang="en-IN" sz="28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2700" y="398796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 Before Filtering ]</a:t>
            </a:r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12700" y="5334000"/>
            <a:ext cx="121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 After Filtering ]</a:t>
            </a:r>
            <a:endParaRPr lang="en-IN" dirty="0"/>
          </a:p>
        </p:txBody>
      </p:sp>
      <p:sp>
        <p:nvSpPr>
          <p:cNvPr id="33" name="Down Arrow 32"/>
          <p:cNvSpPr/>
          <p:nvPr/>
        </p:nvSpPr>
        <p:spPr>
          <a:xfrm>
            <a:off x="6185070" y="4019202"/>
            <a:ext cx="29205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2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Example of Median Filtering</a:t>
            </a: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Helps in reducing salts &amp; pepper noise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698741"/>
            <a:ext cx="2867425" cy="23720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40020"/>
            <a:ext cx="2838846" cy="23434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4800" y="525779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Coin with 20% salt &amp; Pepper Noise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6629400" y="528319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Using a 5×5 Median Filter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2749708"/>
            <a:ext cx="2838450" cy="2324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05200" y="5257797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Using a 3×3 Median Filter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82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Increases the sharpness of the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Objective is to highlight the intensity details of an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Derivative operators generally increase the sharpness of the image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First order and second order derivative operators are used for this purpose</a:t>
            </a:r>
            <a:endParaRPr lang="en-US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96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673302"/>
              </p:ext>
            </p:extLst>
          </p:nvPr>
        </p:nvGraphicFramePr>
        <p:xfrm>
          <a:off x="1295400" y="2514600"/>
          <a:ext cx="60960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First Order</a:t>
                      </a:r>
                      <a:r>
                        <a:rPr lang="en-US" baseline="0" dirty="0" smtClean="0"/>
                        <a:t> Derivative Filter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Order Derivative Filter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dirty="0" smtClean="0"/>
                        <a:t>Must</a:t>
                      </a:r>
                      <a:r>
                        <a:rPr lang="en-US" sz="2200" baseline="0" dirty="0" smtClean="0"/>
                        <a:t> be zero in areas of constant gray level</a:t>
                      </a:r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endParaRPr lang="en-US" sz="2200" baseline="0" dirty="0" smtClean="0"/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baseline="0" dirty="0" smtClean="0"/>
                        <a:t>Non-zero at the </a:t>
                      </a:r>
                      <a:r>
                        <a:rPr lang="en-US" sz="2200" i="1" baseline="0" dirty="0" smtClean="0"/>
                        <a:t>onset</a:t>
                      </a:r>
                      <a:r>
                        <a:rPr lang="en-US" sz="2200" baseline="0" dirty="0" smtClean="0"/>
                        <a:t> of a gray-level step or ramp</a:t>
                      </a:r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endParaRPr lang="en-US" sz="2200" baseline="0" dirty="0" smtClean="0"/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baseline="0" dirty="0" smtClean="0"/>
                        <a:t>Non-zero along ramp</a:t>
                      </a:r>
                      <a:endParaRPr lang="en-IN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dirty="0" smtClean="0"/>
                        <a:t>Zero in flat areas</a:t>
                      </a:r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endParaRPr lang="en-US" sz="2200" dirty="0" smtClean="0"/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endParaRPr lang="en-US" sz="2200" dirty="0" smtClean="0"/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dirty="0" smtClean="0"/>
                        <a:t>Non-zero at the </a:t>
                      </a:r>
                      <a:r>
                        <a:rPr lang="en-US" sz="2200" i="1" dirty="0" smtClean="0"/>
                        <a:t>onset and end</a:t>
                      </a:r>
                      <a:r>
                        <a:rPr lang="en-US" sz="2200" dirty="0" smtClean="0"/>
                        <a:t> of a gray level step or ramp</a:t>
                      </a:r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endParaRPr lang="en-US" sz="2200" dirty="0" smtClean="0"/>
                    </a:p>
                    <a:p>
                      <a:pPr marL="285750" indent="-285750">
                        <a:buClr>
                          <a:schemeClr val="accent6">
                            <a:lumMod val="75000"/>
                          </a:schemeClr>
                        </a:buClr>
                        <a:buSzPct val="50000"/>
                        <a:buFont typeface="Wingdings" pitchFamily="2" charset="2"/>
                        <a:buChar char="q"/>
                      </a:pPr>
                      <a:r>
                        <a:rPr lang="en-US" sz="2200" dirty="0" smtClean="0"/>
                        <a:t>Zero along ramp of constant slope</a:t>
                      </a:r>
                      <a:endParaRPr lang="en-IN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1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Derivative in continuous domain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2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2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Derivative in discrete domain</a:t>
            </a:r>
          </a:p>
          <a:p>
            <a:pPr lvl="3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dirty="0" smtClean="0"/>
              <a:t>In image, the smallest possible value of </a:t>
            </a:r>
            <a:r>
              <a:rPr lang="en-US" b="1" dirty="0" smtClean="0"/>
              <a:t>‘</a:t>
            </a:r>
            <a:r>
              <a:rPr lang="en-US" b="1" i="1" dirty="0" smtClean="0"/>
              <a:t>h’ </a:t>
            </a:r>
            <a:r>
              <a:rPr lang="en-US" dirty="0" smtClean="0"/>
              <a:t>is </a:t>
            </a:r>
            <a:r>
              <a:rPr lang="en-US" b="1" dirty="0" smtClean="0"/>
              <a:t>1, </a:t>
            </a:r>
            <a:r>
              <a:rPr lang="en-US" dirty="0" smtClean="0"/>
              <a:t> then the discrete version of derivative is</a:t>
            </a:r>
            <a:endParaRPr lang="en-US" i="1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832946"/>
              </p:ext>
            </p:extLst>
          </p:nvPr>
        </p:nvGraphicFramePr>
        <p:xfrm>
          <a:off x="1981200" y="2514600"/>
          <a:ext cx="3429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3" name="Equation" r:id="rId4" imgW="1562040" imgH="393480" progId="Equation.3">
                  <p:embed/>
                </p:oleObj>
              </mc:Choice>
              <mc:Fallback>
                <p:oleObj name="Equation" r:id="rId4" imgW="1562040" imgH="393480" progId="Equation.3">
                  <p:embed/>
                  <p:pic>
                    <p:nvPicPr>
                      <p:cNvPr id="0" name="Picture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514600"/>
                        <a:ext cx="3429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922185"/>
              </p:ext>
            </p:extLst>
          </p:nvPr>
        </p:nvGraphicFramePr>
        <p:xfrm>
          <a:off x="2057400" y="4419600"/>
          <a:ext cx="1905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4" name="Equation" r:id="rId6" imgW="1282680" imgH="393480" progId="Equation.3">
                  <p:embed/>
                </p:oleObj>
              </mc:Choice>
              <mc:Fallback>
                <p:oleObj name="Equation" r:id="rId6" imgW="1282680" imgH="393480" progId="Equation.3">
                  <p:embed/>
                  <p:pic>
                    <p:nvPicPr>
                      <p:cNvPr id="0" name="Picture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419600"/>
                        <a:ext cx="1905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191000" y="4800600"/>
            <a:ext cx="9906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10200" y="4610100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Order Derivative</a:t>
            </a:r>
            <a:endParaRPr lang="en-IN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664058"/>
              </p:ext>
            </p:extLst>
          </p:nvPr>
        </p:nvGraphicFramePr>
        <p:xfrm>
          <a:off x="1363663" y="5387975"/>
          <a:ext cx="39274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5" name="Equation" r:id="rId8" imgW="2070000" imgH="419040" progId="Equation.3">
                  <p:embed/>
                </p:oleObj>
              </mc:Choice>
              <mc:Fallback>
                <p:oleObj name="Equation" r:id="rId8" imgW="2070000" imgH="419040" progId="Equation.3">
                  <p:embed/>
                  <p:pic>
                    <p:nvPicPr>
                      <p:cNvPr id="0" name="Picture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63" y="5387975"/>
                        <a:ext cx="3927475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5257800" y="5785366"/>
            <a:ext cx="6096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67400" y="56007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Order Derivative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963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Point Processing Techniques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/>
              <a:t>Neighborhood = 1x1 </a:t>
            </a:r>
            <a:r>
              <a:rPr lang="en-US" sz="2800" dirty="0" smtClean="0"/>
              <a:t>pixel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Point operations are</a:t>
            </a:r>
            <a:r>
              <a:rPr lang="en-US" sz="2800" dirty="0" smtClean="0">
                <a:solidFill>
                  <a:srgbClr val="FF0000"/>
                </a:solidFill>
              </a:rPr>
              <a:t> zero-memory </a:t>
            </a:r>
            <a:r>
              <a:rPr lang="en-US" sz="2800" dirty="0" smtClean="0"/>
              <a:t>operations</a:t>
            </a: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sz="2800" dirty="0" smtClean="0"/>
              <a:t> depends on only the value of 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800" dirty="0" smtClean="0"/>
              <a:t> at </a:t>
            </a:r>
            <a:r>
              <a:rPr lang="en-US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(x, y)</a:t>
            </a:r>
          </a:p>
          <a:p>
            <a:pPr>
              <a:lnSpc>
                <a:spcPct val="90000"/>
              </a:lnSpc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  <a:defRPr/>
            </a:pP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800" dirty="0" smtClean="0"/>
              <a:t> </a:t>
            </a:r>
            <a:r>
              <a:rPr lang="en-US" sz="2800" dirty="0"/>
              <a:t>= gray level (or intensity or mapping) transformation function</a:t>
            </a:r>
          </a:p>
          <a:p>
            <a:pPr algn="ctr">
              <a:lnSpc>
                <a:spcPct val="90000"/>
              </a:lnSpc>
              <a:buNone/>
              <a:defRPr/>
            </a:pPr>
            <a:r>
              <a:rPr lang="en-US" sz="28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 = T(r)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800" dirty="0" smtClean="0"/>
              <a:t>		Where </a:t>
            </a:r>
            <a:endParaRPr lang="en-US" sz="2800" dirty="0"/>
          </a:p>
          <a:p>
            <a:pPr marL="457200" lvl="1" indent="0">
              <a:lnSpc>
                <a:spcPct val="90000"/>
              </a:lnSpc>
              <a:buNone/>
              <a:defRPr/>
            </a:pP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		r</a:t>
            </a:r>
            <a:r>
              <a:rPr lang="en-US" sz="2400" dirty="0" smtClean="0"/>
              <a:t> </a:t>
            </a:r>
            <a:r>
              <a:rPr lang="en-US" sz="2400" dirty="0"/>
              <a:t>= gray level of </a:t>
            </a:r>
            <a:r>
              <a:rPr 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f(x</a:t>
            </a:r>
            <a:r>
              <a:rPr lang="en-US" sz="32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, y</a:t>
            </a:r>
            <a:r>
              <a:rPr 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457200" lvl="1" indent="0">
              <a:lnSpc>
                <a:spcPct val="90000"/>
              </a:lnSpc>
              <a:buNone/>
              <a:defRPr/>
            </a:pPr>
            <a:r>
              <a:rPr lang="en-US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		s</a:t>
            </a:r>
            <a:r>
              <a:rPr lang="en-US" sz="2400" dirty="0" smtClean="0"/>
              <a:t> </a:t>
            </a:r>
            <a:r>
              <a:rPr lang="en-US" sz="2400" dirty="0"/>
              <a:t>= gray level of </a:t>
            </a:r>
            <a:r>
              <a:rPr 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g(x</a:t>
            </a:r>
            <a:r>
              <a:rPr lang="en-US" sz="32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, y</a:t>
            </a:r>
            <a:r>
              <a:rPr lang="en-US" sz="32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)</a:t>
            </a:r>
            <a:endParaRPr lang="th-TH" sz="32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800" b="1" i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5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709622051"/>
              </p:ext>
            </p:extLst>
          </p:nvPr>
        </p:nvGraphicFramePr>
        <p:xfrm>
          <a:off x="457200" y="2362200"/>
          <a:ext cx="79248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253702"/>
              </p:ext>
            </p:extLst>
          </p:nvPr>
        </p:nvGraphicFramePr>
        <p:xfrm>
          <a:off x="838200" y="4191000"/>
          <a:ext cx="73151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1805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295898"/>
            <a:ext cx="67310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478859" y="4761468"/>
            <a:ext cx="328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</a:t>
            </a:r>
            <a:r>
              <a:rPr lang="en-US" b="1" i="1" dirty="0" smtClean="0"/>
              <a:t>’</a:t>
            </a:r>
            <a:endParaRPr lang="en-IN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419547" y="5295896"/>
            <a:ext cx="38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</a:t>
            </a:r>
            <a:r>
              <a:rPr lang="en-US" b="1" i="1" dirty="0" smtClean="0"/>
              <a:t>’’</a:t>
            </a:r>
            <a:endParaRPr lang="en-IN" b="1" i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874000" y="4946134"/>
            <a:ext cx="54554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874000" y="5480562"/>
            <a:ext cx="545547" cy="424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56866" y="4184134"/>
            <a:ext cx="87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1D Signal</a:t>
            </a:r>
            <a:endParaRPr lang="en-IN" sz="1400" b="1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31900" y="58801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[Observation of 1</a:t>
            </a:r>
            <a:r>
              <a:rPr lang="en-US" b="1" baseline="30000" dirty="0" smtClean="0"/>
              <a:t>st</a:t>
            </a:r>
            <a:r>
              <a:rPr lang="en-US" b="1" dirty="0" smtClean="0"/>
              <a:t> order and 2</a:t>
            </a:r>
            <a:r>
              <a:rPr lang="en-US" b="1" baseline="30000" dirty="0" smtClean="0"/>
              <a:t>nd</a:t>
            </a:r>
            <a:r>
              <a:rPr lang="en-US" b="1" dirty="0" smtClean="0"/>
              <a:t> order Derivative over a 1-D signal]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53928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Observations from the previous Example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order derivative generally produces thicker edges in an image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order derivative gives stronger response to fine details such as thin lines and isolated points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order derivative has stronger response to gray level step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order derivative produces a double response at step edges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4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We can conclude that 2</a:t>
            </a:r>
            <a:r>
              <a:rPr lang="en-US" sz="2200" baseline="30000" dirty="0" smtClean="0"/>
              <a:t>nd</a:t>
            </a:r>
            <a:r>
              <a:rPr lang="en-US" sz="2200" dirty="0" smtClean="0"/>
              <a:t> order derivative are better suited for image enhancement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Most widely used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 derivative is </a:t>
            </a:r>
            <a:r>
              <a:rPr lang="en-US" sz="2000" b="1" i="1" dirty="0" smtClean="0"/>
              <a:t>Laplacian Operator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0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Formulation of Laplacian </a:t>
            </a:r>
            <a:r>
              <a:rPr lang="en-US" sz="2400" dirty="0"/>
              <a:t>operator </a:t>
            </a:r>
            <a:endParaRPr lang="en-US" sz="24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Laplacian of a function in continuous domain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Laplacian in discrete domain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marL="914400" lvl="2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096569"/>
              </p:ext>
            </p:extLst>
          </p:nvPr>
        </p:nvGraphicFramePr>
        <p:xfrm>
          <a:off x="2895600" y="2971800"/>
          <a:ext cx="1905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2" name="Equation" r:id="rId4" imgW="1143000" imgH="444240" progId="Equation.3">
                  <p:embed/>
                </p:oleObj>
              </mc:Choice>
              <mc:Fallback>
                <p:oleObj name="Equation" r:id="rId4" imgW="1143000" imgH="444240" progId="Equation.3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2971800"/>
                        <a:ext cx="19050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795832"/>
              </p:ext>
            </p:extLst>
          </p:nvPr>
        </p:nvGraphicFramePr>
        <p:xfrm>
          <a:off x="2438400" y="4114800"/>
          <a:ext cx="37338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3" name="Equation" r:id="rId6" imgW="2489040" imgH="888840" progId="Equation.3">
                  <p:embed/>
                </p:oleObj>
              </mc:Choice>
              <mc:Fallback>
                <p:oleObj name="Equation" r:id="rId6" imgW="2489040" imgH="888840" progId="Equation.3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114800"/>
                        <a:ext cx="3733800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959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Formulation of Laplacian </a:t>
            </a:r>
            <a:r>
              <a:rPr lang="en-US" sz="2400" dirty="0"/>
              <a:t>operator </a:t>
            </a:r>
            <a:r>
              <a:rPr lang="en-US" sz="2400" dirty="0" smtClean="0"/>
              <a:t>(cont.…)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Laplacian of a function in discrete domain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Laplacian masks</a:t>
            </a:r>
            <a:endParaRPr lang="en-US" sz="16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marL="914400" lvl="2" indent="0">
              <a:buClr>
                <a:schemeClr val="accent6">
                  <a:lumMod val="75000"/>
                </a:schemeClr>
              </a:buClr>
              <a:buSzPct val="50000"/>
              <a:buNone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034259"/>
              </p:ext>
            </p:extLst>
          </p:nvPr>
        </p:nvGraphicFramePr>
        <p:xfrm>
          <a:off x="838200" y="3048000"/>
          <a:ext cx="8051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9" name="Equation" r:id="rId4" imgW="4825800" imgH="444240" progId="Equation.3">
                  <p:embed/>
                </p:oleObj>
              </mc:Choice>
              <mc:Fallback>
                <p:oleObj name="Equation" r:id="rId4" imgW="4825800" imgH="444240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048000"/>
                        <a:ext cx="8051800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426515"/>
              </p:ext>
            </p:extLst>
          </p:nvPr>
        </p:nvGraphicFramePr>
        <p:xfrm>
          <a:off x="1524000" y="4495800"/>
          <a:ext cx="1219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-4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571516"/>
              </p:ext>
            </p:extLst>
          </p:nvPr>
        </p:nvGraphicFramePr>
        <p:xfrm>
          <a:off x="3276600" y="4495800"/>
          <a:ext cx="1219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52600" y="55118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Horizontal &amp; vertical Lines</a:t>
            </a:r>
            <a:endParaRPr lang="en-IN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544399"/>
              </p:ext>
            </p:extLst>
          </p:nvPr>
        </p:nvGraphicFramePr>
        <p:xfrm>
          <a:off x="6019800" y="4419600"/>
          <a:ext cx="1219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-8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233823"/>
              </p:ext>
            </p:extLst>
          </p:nvPr>
        </p:nvGraphicFramePr>
        <p:xfrm>
          <a:off x="7467600" y="4419600"/>
          <a:ext cx="12192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905500" y="54864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Horizontal &amp; vertical and diagonal Lines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253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Mask Processing Techniques (cont.…)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Sharpen Filtering (cont.…)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200" dirty="0" smtClean="0"/>
              <a:t>Example using  Laplacian Operator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78100"/>
            <a:ext cx="3124200" cy="358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705100"/>
            <a:ext cx="2819400" cy="3429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44412" y="3276600"/>
            <a:ext cx="762000" cy="762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000" y="3957935"/>
            <a:ext cx="807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Blurry </a:t>
            </a:r>
          </a:p>
          <a:p>
            <a:r>
              <a:rPr lang="en-US" dirty="0" smtClean="0"/>
              <a:t>Moon</a:t>
            </a:r>
          </a:p>
          <a:p>
            <a:r>
              <a:rPr lang="en-US" dirty="0" smtClean="0"/>
              <a:t> image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878885" y="4114800"/>
            <a:ext cx="1160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Enhanced </a:t>
            </a:r>
          </a:p>
          <a:p>
            <a:r>
              <a:rPr lang="en-US" dirty="0" smtClean="0"/>
              <a:t> image </a:t>
            </a:r>
          </a:p>
          <a:p>
            <a:r>
              <a:rPr lang="en-US" dirty="0" smtClean="0"/>
              <a:t>using </a:t>
            </a:r>
          </a:p>
          <a:p>
            <a:r>
              <a:rPr lang="en-US" dirty="0" smtClean="0"/>
              <a:t>Laplacian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620000" y="3733800"/>
            <a:ext cx="762000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9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Filters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We will mainly focus on two types of filters:</a:t>
            </a:r>
          </a:p>
          <a:p>
            <a:pPr lvl="1"/>
            <a:r>
              <a:rPr lang="en-US" altLang="en-US" smtClean="0"/>
              <a:t>Smoothing (low-pass)</a:t>
            </a:r>
          </a:p>
          <a:p>
            <a:pPr lvl="1"/>
            <a:r>
              <a:rPr lang="en-US" altLang="en-US" smtClean="0"/>
              <a:t>Sharpening (high-pass)</a:t>
            </a:r>
          </a:p>
        </p:txBody>
      </p:sp>
    </p:spTree>
    <p:extLst>
      <p:ext uri="{BB962C8B-B14F-4D97-AF65-F5344CB8AC3E}">
        <p14:creationId xmlns:p14="http://schemas.microsoft.com/office/powerpoint/2010/main" val="3402861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Smoothing Filters (low-pass)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Useful for reducing noise and eliminating small details.</a:t>
            </a:r>
          </a:p>
          <a:p>
            <a:pPr>
              <a:defRPr/>
            </a:pPr>
            <a:r>
              <a:rPr lang="en-US" altLang="en-US" dirty="0" smtClean="0"/>
              <a:t>The elements of the mask must be </a:t>
            </a:r>
            <a:r>
              <a:rPr lang="en-US" altLang="en-US" b="1" dirty="0" smtClean="0">
                <a:solidFill>
                  <a:srgbClr val="FFC000"/>
                </a:solidFill>
              </a:rPr>
              <a:t>positive</a:t>
            </a:r>
            <a:r>
              <a:rPr lang="en-US" altLang="en-US" dirty="0" smtClean="0"/>
              <a:t>.</a:t>
            </a:r>
          </a:p>
          <a:p>
            <a:pPr>
              <a:defRPr/>
            </a:pPr>
            <a:r>
              <a:rPr lang="en-US" altLang="en-US" dirty="0" smtClean="0"/>
              <a:t>Sum of mask elements is 1 (after normalization).</a:t>
            </a:r>
          </a:p>
          <a:p>
            <a:pPr lvl="1">
              <a:defRPr/>
            </a:pPr>
            <a:endParaRPr lang="en-US" altLang="en-US" dirty="0" smtClean="0"/>
          </a:p>
          <a:p>
            <a:pPr lvl="1">
              <a:defRPr/>
            </a:pPr>
            <a:endParaRPr lang="en-US" altLang="en-US" dirty="0" smtClean="0"/>
          </a:p>
          <a:p>
            <a:pPr marL="457200" lvl="1" indent="0">
              <a:buFontTx/>
              <a:buNone/>
              <a:defRPr/>
            </a:pPr>
            <a:endParaRPr lang="en-US" altLang="en-US" dirty="0" smtClean="0"/>
          </a:p>
          <a:p>
            <a:pPr lvl="1">
              <a:defRPr/>
            </a:pPr>
            <a:endParaRPr lang="en-US" altLang="en-US" dirty="0" smtClean="0"/>
          </a:p>
        </p:txBody>
      </p:sp>
      <p:grpSp>
        <p:nvGrpSpPr>
          <p:cNvPr id="34820" name="Group 5"/>
          <p:cNvGrpSpPr>
            <a:grpSpLocks/>
          </p:cNvGrpSpPr>
          <p:nvPr/>
        </p:nvGrpSpPr>
        <p:grpSpPr bwMode="auto">
          <a:xfrm>
            <a:off x="2209800" y="4419600"/>
            <a:ext cx="1941512" cy="1554163"/>
            <a:chOff x="1008" y="2998"/>
            <a:chExt cx="1223" cy="979"/>
          </a:xfrm>
        </p:grpSpPr>
        <p:pic>
          <p:nvPicPr>
            <p:cNvPr id="34823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916"/>
            <a:stretch>
              <a:fillRect/>
            </a:stretch>
          </p:blipFill>
          <p:spPr bwMode="auto">
            <a:xfrm>
              <a:off x="1008" y="2998"/>
              <a:ext cx="1223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34824" name="Text Box 7"/>
            <p:cNvSpPr txBox="1">
              <a:spLocks noChangeArrowheads="1"/>
            </p:cNvSpPr>
            <p:nvPr/>
          </p:nvSpPr>
          <p:spPr bwMode="auto">
            <a:xfrm>
              <a:off x="1248" y="3168"/>
              <a:ext cx="5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bg2"/>
                  </a:solidFill>
                </a:rPr>
                <a:t>Gaussian</a:t>
              </a:r>
            </a:p>
          </p:txBody>
        </p:sp>
      </p:grpSp>
      <p:pic>
        <p:nvPicPr>
          <p:cNvPr id="3482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4" y="4297363"/>
            <a:ext cx="15398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4822" name="Right Arrow 1"/>
          <p:cNvSpPr>
            <a:spLocks noChangeArrowheads="1"/>
          </p:cNvSpPr>
          <p:nvPr/>
        </p:nvSpPr>
        <p:spPr bwMode="auto">
          <a:xfrm>
            <a:off x="4230688" y="4537075"/>
            <a:ext cx="381000" cy="4159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042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Smoothing filters – Example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657600"/>
            <a:ext cx="1905000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6" t="41077" r="67848" b="11176"/>
          <a:stretch>
            <a:fillRect/>
          </a:stretch>
        </p:blipFill>
        <p:spPr bwMode="auto">
          <a:xfrm>
            <a:off x="4800600" y="3657600"/>
            <a:ext cx="197167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6869" name="Text Box 9"/>
          <p:cNvSpPr txBox="1">
            <a:spLocks noChangeArrowheads="1"/>
          </p:cNvSpPr>
          <p:nvPr/>
        </p:nvSpPr>
        <p:spPr bwMode="auto">
          <a:xfrm>
            <a:off x="4892675" y="3257550"/>
            <a:ext cx="1870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smoothed image</a:t>
            </a:r>
          </a:p>
        </p:txBody>
      </p:sp>
      <p:sp>
        <p:nvSpPr>
          <p:cNvPr id="36870" name="Text Box 10"/>
          <p:cNvSpPr txBox="1">
            <a:spLocks noChangeArrowheads="1"/>
          </p:cNvSpPr>
          <p:nvPr/>
        </p:nvSpPr>
        <p:spPr bwMode="auto">
          <a:xfrm>
            <a:off x="2057400" y="3257550"/>
            <a:ext cx="1400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input image</a:t>
            </a:r>
          </a:p>
        </p:txBody>
      </p:sp>
      <p:sp>
        <p:nvSpPr>
          <p:cNvPr id="36871" name="Rectangle 1"/>
          <p:cNvSpPr>
            <a:spLocks noChangeArrowheads="1"/>
          </p:cNvSpPr>
          <p:nvPr/>
        </p:nvSpPr>
        <p:spPr bwMode="auto">
          <a:xfrm>
            <a:off x="1295400" y="2009775"/>
            <a:ext cx="5867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Useful for reducing noise and eliminating small details.</a:t>
            </a:r>
          </a:p>
        </p:txBody>
      </p:sp>
    </p:spTree>
    <p:extLst>
      <p:ext uri="{BB962C8B-B14F-4D97-AF65-F5344CB8AC3E}">
        <p14:creationId xmlns:p14="http://schemas.microsoft.com/office/powerpoint/2010/main" val="179733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Sharpening Filters (high-pass)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Useful for highlighting fine details. </a:t>
            </a:r>
          </a:p>
          <a:p>
            <a:r>
              <a:rPr lang="en-US" altLang="en-US" smtClean="0"/>
              <a:t>The elements of the mask contain both </a:t>
            </a:r>
            <a:r>
              <a:rPr lang="en-US" altLang="en-US" b="1" smtClean="0">
                <a:solidFill>
                  <a:srgbClr val="FFC000"/>
                </a:solidFill>
              </a:rPr>
              <a:t>positive</a:t>
            </a:r>
            <a:r>
              <a:rPr lang="en-US" altLang="en-US" smtClean="0"/>
              <a:t> and </a:t>
            </a:r>
            <a:r>
              <a:rPr lang="en-US" altLang="en-US" b="1" smtClean="0">
                <a:solidFill>
                  <a:srgbClr val="FFC000"/>
                </a:solidFill>
              </a:rPr>
              <a:t>negative</a:t>
            </a:r>
            <a:r>
              <a:rPr lang="en-US" altLang="en-US" smtClean="0"/>
              <a:t> weights.</a:t>
            </a:r>
          </a:p>
          <a:p>
            <a:r>
              <a:rPr lang="en-US" altLang="en-US" smtClean="0"/>
              <a:t>Sum of mask elements is 0.</a:t>
            </a:r>
          </a:p>
          <a:p>
            <a:pPr lvl="1"/>
            <a:endParaRPr lang="en-US" altLang="en-US" smtClean="0"/>
          </a:p>
          <a:p>
            <a:pPr lvl="1"/>
            <a:endParaRPr lang="en-US" altLang="en-US" smtClean="0"/>
          </a:p>
        </p:txBody>
      </p:sp>
      <p:grpSp>
        <p:nvGrpSpPr>
          <p:cNvPr id="37892" name="Group 5"/>
          <p:cNvGrpSpPr>
            <a:grpSpLocks/>
          </p:cNvGrpSpPr>
          <p:nvPr/>
        </p:nvGrpSpPr>
        <p:grpSpPr bwMode="auto">
          <a:xfrm>
            <a:off x="1219200" y="4329113"/>
            <a:ext cx="4419600" cy="1554162"/>
            <a:chOff x="2208" y="2928"/>
            <a:chExt cx="2784" cy="979"/>
          </a:xfrm>
        </p:grpSpPr>
        <p:pic>
          <p:nvPicPr>
            <p:cNvPr id="3789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79"/>
            <a:stretch>
              <a:fillRect/>
            </a:stretch>
          </p:blipFill>
          <p:spPr bwMode="auto">
            <a:xfrm>
              <a:off x="2208" y="2928"/>
              <a:ext cx="2784" cy="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37895" name="Text Box 8"/>
            <p:cNvSpPr txBox="1">
              <a:spLocks noChangeArrowheads="1"/>
            </p:cNvSpPr>
            <p:nvPr/>
          </p:nvSpPr>
          <p:spPr bwMode="auto">
            <a:xfrm>
              <a:off x="2208" y="3072"/>
              <a:ext cx="69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bg2"/>
                  </a:solidFill>
                </a:rPr>
                <a:t>1</a:t>
              </a:r>
              <a:r>
                <a:rPr lang="en-US" altLang="en-US" sz="1400" baseline="30000">
                  <a:solidFill>
                    <a:schemeClr val="bg2"/>
                  </a:solidFill>
                </a:rPr>
                <a:t>st</a:t>
              </a:r>
              <a:r>
                <a:rPr lang="en-US" altLang="en-US" sz="1400">
                  <a:solidFill>
                    <a:schemeClr val="bg2"/>
                  </a:solidFill>
                </a:rPr>
                <a:t> derivative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bg2"/>
                  </a:solidFill>
                </a:rPr>
                <a:t>of Gaussian</a:t>
              </a:r>
            </a:p>
          </p:txBody>
        </p:sp>
        <p:sp>
          <p:nvSpPr>
            <p:cNvPr id="37896" name="Text Box 9"/>
            <p:cNvSpPr txBox="1">
              <a:spLocks noChangeArrowheads="1"/>
            </p:cNvSpPr>
            <p:nvPr/>
          </p:nvSpPr>
          <p:spPr bwMode="auto">
            <a:xfrm>
              <a:off x="3456" y="3024"/>
              <a:ext cx="72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bg2"/>
                  </a:solidFill>
                </a:rPr>
                <a:t>2</a:t>
              </a:r>
              <a:r>
                <a:rPr lang="en-US" altLang="en-US" sz="1400" baseline="30000">
                  <a:solidFill>
                    <a:schemeClr val="bg2"/>
                  </a:solidFill>
                </a:rPr>
                <a:t>nd</a:t>
              </a:r>
              <a:r>
                <a:rPr lang="en-US" altLang="en-US" sz="1400">
                  <a:solidFill>
                    <a:schemeClr val="bg2"/>
                  </a:solidFill>
                </a:rPr>
                <a:t> derivative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chemeClr val="bg2"/>
                  </a:solidFill>
                </a:rPr>
                <a:t>of Gaussian</a:t>
              </a:r>
            </a:p>
          </p:txBody>
        </p:sp>
      </p:grpSp>
      <p:pic>
        <p:nvPicPr>
          <p:cNvPr id="3789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4" t="7893" r="48921" b="57895"/>
          <a:stretch>
            <a:fillRect/>
          </a:stretch>
        </p:blipFill>
        <p:spPr bwMode="auto">
          <a:xfrm>
            <a:off x="6265863" y="4313238"/>
            <a:ext cx="1181100" cy="152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5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Sharpening Filters (cont’d)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752600"/>
            <a:ext cx="7772400" cy="41148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Useful for highlighting fine details. </a:t>
            </a:r>
          </a:p>
          <a:p>
            <a:pPr lvl="1"/>
            <a:r>
              <a:rPr lang="en-US" altLang="en-US" sz="2000" smtClean="0">
                <a:ea typeface="ＭＳ Ｐゴシック" panose="020B0600070205080204" pitchFamily="34" charset="-128"/>
              </a:rPr>
              <a:t>e.g., </a:t>
            </a:r>
            <a:r>
              <a:rPr lang="en-US" altLang="en-US" sz="2000" smtClean="0"/>
              <a:t>emphasize edges</a:t>
            </a:r>
          </a:p>
        </p:txBody>
      </p:sp>
      <p:grpSp>
        <p:nvGrpSpPr>
          <p:cNvPr id="39940" name="Group 9"/>
          <p:cNvGrpSpPr>
            <a:grpSpLocks/>
          </p:cNvGrpSpPr>
          <p:nvPr/>
        </p:nvGrpSpPr>
        <p:grpSpPr bwMode="auto">
          <a:xfrm>
            <a:off x="990600" y="3048000"/>
            <a:ext cx="7010400" cy="2895600"/>
            <a:chOff x="1536" y="2256"/>
            <a:chExt cx="3888" cy="1686"/>
          </a:xfrm>
        </p:grpSpPr>
        <p:pic>
          <p:nvPicPr>
            <p:cNvPr id="3994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6" y="2256"/>
              <a:ext cx="3888" cy="1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  <p:sp>
          <p:nvSpPr>
            <p:cNvPr id="39942" name="Text Box 5"/>
            <p:cNvSpPr txBox="1">
              <a:spLocks noChangeArrowheads="1"/>
            </p:cNvSpPr>
            <p:nvPr/>
          </p:nvSpPr>
          <p:spPr bwMode="auto">
            <a:xfrm>
              <a:off x="2774" y="3303"/>
              <a:ext cx="496" cy="1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 dirty="0"/>
                <a:t>              </a:t>
              </a:r>
            </a:p>
          </p:txBody>
        </p:sp>
        <p:sp>
          <p:nvSpPr>
            <p:cNvPr id="39943" name="Text Box 6"/>
            <p:cNvSpPr txBox="1">
              <a:spLocks noChangeArrowheads="1"/>
            </p:cNvSpPr>
            <p:nvPr/>
          </p:nvSpPr>
          <p:spPr bwMode="auto">
            <a:xfrm>
              <a:off x="2448" y="3600"/>
              <a:ext cx="497" cy="1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kumimoji="1" sz="1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600"/>
                <a:t>              </a:t>
              </a:r>
            </a:p>
          </p:txBody>
        </p:sp>
        <p:sp>
          <p:nvSpPr>
            <p:cNvPr id="39944" name="Line 7"/>
            <p:cNvSpPr>
              <a:spLocks noChangeShapeType="1"/>
            </p:cNvSpPr>
            <p:nvPr/>
          </p:nvSpPr>
          <p:spPr bwMode="auto">
            <a:xfrm>
              <a:off x="2736" y="3312"/>
              <a:ext cx="336" cy="336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45" name="Line 8"/>
            <p:cNvSpPr>
              <a:spLocks noChangeShapeType="1"/>
            </p:cNvSpPr>
            <p:nvPr/>
          </p:nvSpPr>
          <p:spPr bwMode="auto">
            <a:xfrm flipV="1">
              <a:off x="2448" y="3504"/>
              <a:ext cx="720" cy="192"/>
            </a:xfrm>
            <a:prstGeom prst="line">
              <a:avLst/>
            </a:prstGeom>
            <a:noFill/>
            <a:ln w="12700" cap="sq">
              <a:solidFill>
                <a:schemeClr val="bg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641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Point Processing </a:t>
            </a:r>
            <a:r>
              <a:rPr lang="en-US" sz="4000" dirty="0" smtClean="0"/>
              <a:t>Techniques( </a:t>
            </a:r>
            <a:r>
              <a:rPr lang="en-US" sz="3200" dirty="0" err="1" smtClean="0"/>
              <a:t>cont</a:t>
            </a:r>
            <a:r>
              <a:rPr lang="en-US" sz="3200" dirty="0" smtClean="0"/>
              <a:t>…</a:t>
            </a:r>
            <a:r>
              <a:rPr lang="en-US" sz="4000" dirty="0" smtClean="0"/>
              <a:t>)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800" dirty="0" smtClean="0"/>
          </a:p>
          <a:p>
            <a:pPr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800" dirty="0" smtClean="0"/>
              <a:t>3-basic Gray level Transformation Functions</a:t>
            </a:r>
            <a:endParaRPr lang="en-IN" sz="2800" dirty="0" smtClean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Linear Functions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Identity transformation</a:t>
            </a:r>
            <a:endParaRPr lang="en-US" sz="2000" dirty="0" smtClean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Negative transformation</a:t>
            </a: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Logarithm function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Log  </a:t>
            </a:r>
            <a:r>
              <a:rPr lang="en-US" sz="2000" dirty="0" smtClean="0"/>
              <a:t>transformation 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I</a:t>
            </a:r>
            <a:r>
              <a:rPr lang="en-US" sz="2000" dirty="0" smtClean="0"/>
              <a:t>nverse-log </a:t>
            </a:r>
            <a:r>
              <a:rPr lang="en-US" sz="2000" dirty="0"/>
              <a:t>transformation</a:t>
            </a:r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400" dirty="0" smtClean="0"/>
              <a:t>Power-law </a:t>
            </a:r>
            <a:r>
              <a:rPr lang="en-US" sz="2400" dirty="0"/>
              <a:t>function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/>
              <a:t>n</a:t>
            </a:r>
            <a:r>
              <a:rPr lang="en-US" sz="2000" baseline="30000" dirty="0"/>
              <a:t>th</a:t>
            </a:r>
            <a:r>
              <a:rPr lang="en-US" sz="2000" dirty="0"/>
              <a:t> power </a:t>
            </a:r>
            <a:r>
              <a:rPr lang="en-US" sz="2000" dirty="0" smtClean="0"/>
              <a:t>transformation </a:t>
            </a:r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r>
              <a:rPr lang="en-US" sz="2000" dirty="0" smtClean="0"/>
              <a:t>n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</a:t>
            </a:r>
            <a:r>
              <a:rPr lang="en-US" sz="2000" dirty="0"/>
              <a:t>root </a:t>
            </a:r>
            <a:r>
              <a:rPr lang="en-US" sz="2000" dirty="0" smtClean="0"/>
              <a:t>transformation</a:t>
            </a:r>
            <a:endParaRPr lang="th-TH" sz="2000" dirty="0"/>
          </a:p>
          <a:p>
            <a:pPr lvl="2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US" sz="2000" dirty="0"/>
          </a:p>
          <a:p>
            <a:pPr lvl="1">
              <a:buClr>
                <a:schemeClr val="accent6">
                  <a:lumMod val="75000"/>
                </a:schemeClr>
              </a:buClr>
              <a:buSzPct val="50000"/>
              <a:buFont typeface="Wingdings" pitchFamily="2" charset="2"/>
              <a:buChar char="q"/>
            </a:pPr>
            <a:endParaRPr lang="en-IN" sz="22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12700" y="1371600"/>
            <a:ext cx="533400" cy="2444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6DCFB9-AD03-4D11-987A-C5074BAA6BF1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80772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lum bright="-30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4"/>
          <a:stretch>
            <a:fillRect/>
          </a:stretch>
        </p:blipFill>
        <p:spPr bwMode="auto">
          <a:xfrm>
            <a:off x="4724400" y="2590800"/>
            <a:ext cx="41783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83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Sharpening Filters - Example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200" smtClean="0"/>
              <a:t>Note that the response of sharpening might be negative.</a:t>
            </a:r>
          </a:p>
          <a:p>
            <a:r>
              <a:rPr lang="en-US" altLang="en-US" sz="2200" smtClean="0"/>
              <a:t>Values must be re-mapped to [0, 255]</a:t>
            </a:r>
          </a:p>
        </p:txBody>
      </p:sp>
      <p:pic>
        <p:nvPicPr>
          <p:cNvPr id="4198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6135"/>
          <a:stretch>
            <a:fillRect/>
          </a:stretch>
        </p:blipFill>
        <p:spPr bwMode="auto">
          <a:xfrm>
            <a:off x="5016500" y="3629025"/>
            <a:ext cx="2209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2" r="23526" b="66258"/>
          <a:stretch>
            <a:fillRect/>
          </a:stretch>
        </p:blipFill>
        <p:spPr bwMode="auto">
          <a:xfrm>
            <a:off x="1066800" y="3581400"/>
            <a:ext cx="23050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Text Box 9"/>
          <p:cNvSpPr txBox="1">
            <a:spLocks noChangeArrowheads="1"/>
          </p:cNvSpPr>
          <p:nvPr/>
        </p:nvSpPr>
        <p:spPr bwMode="auto">
          <a:xfrm>
            <a:off x="5165725" y="3284538"/>
            <a:ext cx="1912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sharpened image</a:t>
            </a:r>
          </a:p>
        </p:txBody>
      </p:sp>
      <p:sp>
        <p:nvSpPr>
          <p:cNvPr id="41991" name="Text Box 10"/>
          <p:cNvSpPr txBox="1">
            <a:spLocks noChangeArrowheads="1"/>
          </p:cNvSpPr>
          <p:nvPr/>
        </p:nvSpPr>
        <p:spPr bwMode="auto">
          <a:xfrm>
            <a:off x="1371600" y="3200400"/>
            <a:ext cx="1400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415291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Smoothing Filters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Averaging</a:t>
            </a:r>
          </a:p>
          <a:p>
            <a:r>
              <a:rPr lang="en-US" altLang="en-US" smtClean="0"/>
              <a:t>Gaussian</a:t>
            </a:r>
          </a:p>
          <a:p>
            <a:r>
              <a:rPr lang="en-US" altLang="en-US" smtClean="0"/>
              <a:t>Median filtering (non-linear)</a:t>
            </a:r>
          </a:p>
        </p:txBody>
      </p:sp>
    </p:spTree>
    <p:extLst>
      <p:ext uri="{BB962C8B-B14F-4D97-AF65-F5344CB8AC3E}">
        <p14:creationId xmlns:p14="http://schemas.microsoft.com/office/powerpoint/2010/main" val="81264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Smoothing Filters: </a:t>
            </a:r>
            <a:r>
              <a:rPr lang="en-US" altLang="en-US" sz="3200" smtClean="0">
                <a:solidFill>
                  <a:schemeClr val="accent2"/>
                </a:solidFill>
              </a:rPr>
              <a:t>Averaging</a:t>
            </a:r>
            <a:endParaRPr lang="en-US" altLang="en-US" sz="3200" smtClean="0"/>
          </a:p>
        </p:txBody>
      </p:sp>
      <p:pic>
        <p:nvPicPr>
          <p:cNvPr id="45059" name="Picture 4" descr="gonzalez_p192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t="45819" r="11029"/>
          <a:stretch>
            <a:fillRect/>
          </a:stretch>
        </p:blipFill>
        <p:spPr bwMode="auto">
          <a:xfrm>
            <a:off x="5334000" y="3810000"/>
            <a:ext cx="2590800" cy="225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5" descr="gonzalez_p192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0" r="57739" b="61513"/>
          <a:stretch>
            <a:fillRect/>
          </a:stretch>
        </p:blipFill>
        <p:spPr bwMode="auto">
          <a:xfrm>
            <a:off x="3733800" y="2209800"/>
            <a:ext cx="1447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6" descr="gonzalez_p192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1" b="57848"/>
          <a:stretch>
            <a:fillRect/>
          </a:stretch>
        </p:blipFill>
        <p:spPr bwMode="auto">
          <a:xfrm>
            <a:off x="2057400" y="4114800"/>
            <a:ext cx="19780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39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Smoothing Filters: </a:t>
            </a:r>
            <a:r>
              <a:rPr lang="en-US" altLang="en-US" smtClean="0">
                <a:solidFill>
                  <a:schemeClr val="accent2"/>
                </a:solidFill>
              </a:rPr>
              <a:t>Averaging</a:t>
            </a:r>
            <a:r>
              <a:rPr lang="en-US" altLang="en-US" smtClean="0"/>
              <a:t> (cont’d)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772400" cy="4114800"/>
          </a:xfrm>
        </p:spPr>
        <p:txBody>
          <a:bodyPr/>
          <a:lstStyle/>
          <a:p>
            <a:r>
              <a:rPr lang="en-US" altLang="en-US" sz="2200" smtClean="0"/>
              <a:t>Mask size determines the degree of smoothing (loss of detail).</a:t>
            </a:r>
          </a:p>
        </p:txBody>
      </p:sp>
      <p:pic>
        <p:nvPicPr>
          <p:cNvPr id="47108" name="Picture 4" descr="gonzalez_p1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t="35638" r="4167" b="31686"/>
          <a:stretch>
            <a:fillRect/>
          </a:stretch>
        </p:blipFill>
        <p:spPr bwMode="auto">
          <a:xfrm>
            <a:off x="5029200" y="2819400"/>
            <a:ext cx="3352800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 descr="gonzalez_p1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" t="1546" r="4256" b="63834"/>
          <a:stretch>
            <a:fillRect/>
          </a:stretch>
        </p:blipFill>
        <p:spPr bwMode="auto">
          <a:xfrm>
            <a:off x="1143000" y="2819400"/>
            <a:ext cx="33528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6" descr="gonzalez_p1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" t="68314" r="4082"/>
          <a:stretch>
            <a:fillRect/>
          </a:stretch>
        </p:blipFill>
        <p:spPr bwMode="auto">
          <a:xfrm>
            <a:off x="3048000" y="4876800"/>
            <a:ext cx="34290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3429000" y="2514600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3x3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5562600" y="2514600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5x5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7239000" y="2514600"/>
            <a:ext cx="450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7x7</a:t>
            </a: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3657600" y="4572000"/>
            <a:ext cx="62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15x15</a:t>
            </a: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5334000" y="4572000"/>
            <a:ext cx="6286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25x25</a:t>
            </a: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1676400" y="2514600"/>
            <a:ext cx="736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61002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Smoothing Filters: </a:t>
            </a:r>
            <a:r>
              <a:rPr lang="en-US" altLang="en-US" smtClean="0">
                <a:solidFill>
                  <a:schemeClr val="accent2"/>
                </a:solidFill>
              </a:rPr>
              <a:t>Averaging</a:t>
            </a:r>
            <a:r>
              <a:rPr lang="en-US" altLang="en-US" smtClean="0"/>
              <a:t> (cont’d)</a:t>
            </a:r>
          </a:p>
        </p:txBody>
      </p:sp>
      <p:pic>
        <p:nvPicPr>
          <p:cNvPr id="49155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3124200"/>
            <a:ext cx="7924800" cy="2852738"/>
          </a:xfrm>
          <a:noFill/>
        </p:spPr>
      </p:pic>
      <p:sp>
        <p:nvSpPr>
          <p:cNvPr id="49156" name="Text Box 5"/>
          <p:cNvSpPr txBox="1">
            <a:spLocks noChangeArrowheads="1"/>
          </p:cNvSpPr>
          <p:nvPr/>
        </p:nvSpPr>
        <p:spPr bwMode="auto">
          <a:xfrm>
            <a:off x="3733800" y="2667000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15 x 15 averaging</a:t>
            </a:r>
          </a:p>
        </p:txBody>
      </p:sp>
      <p:sp>
        <p:nvSpPr>
          <p:cNvPr id="49157" name="Text Box 6"/>
          <p:cNvSpPr txBox="1">
            <a:spLocks noChangeArrowheads="1"/>
          </p:cNvSpPr>
          <p:nvPr/>
        </p:nvSpPr>
        <p:spPr bwMode="auto">
          <a:xfrm>
            <a:off x="6324600" y="2667000"/>
            <a:ext cx="1943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image thresholding</a:t>
            </a:r>
          </a:p>
        </p:txBody>
      </p:sp>
      <p:sp>
        <p:nvSpPr>
          <p:cNvPr id="49158" name="Text Box 7"/>
          <p:cNvSpPr txBox="1">
            <a:spLocks noChangeArrowheads="1"/>
          </p:cNvSpPr>
          <p:nvPr/>
        </p:nvSpPr>
        <p:spPr bwMode="auto">
          <a:xfrm>
            <a:off x="1050925" y="1717675"/>
            <a:ext cx="5372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Example:</a:t>
            </a:r>
            <a:r>
              <a:rPr lang="en-US" altLang="en-US"/>
              <a:t> extract largest, brightest objects</a:t>
            </a:r>
          </a:p>
        </p:txBody>
      </p:sp>
    </p:spTree>
    <p:extLst>
      <p:ext uri="{BB962C8B-B14F-4D97-AF65-F5344CB8AC3E}">
        <p14:creationId xmlns:p14="http://schemas.microsoft.com/office/powerpoint/2010/main" val="27119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Smoothing filters: </a:t>
            </a:r>
            <a:r>
              <a:rPr lang="en-US" altLang="en-US" smtClean="0">
                <a:solidFill>
                  <a:schemeClr val="accent2"/>
                </a:solidFill>
              </a:rPr>
              <a:t>Gaussian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weights are Gaussian samples: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b="1" dirty="0" smtClean="0"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en-US" dirty="0" smtClean="0">
              <a:cs typeface="Times New Roman" pitchFamily="18" charset="0"/>
            </a:endParaRPr>
          </a:p>
        </p:txBody>
      </p:sp>
      <p:pic>
        <p:nvPicPr>
          <p:cNvPr id="512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3851275"/>
            <a:ext cx="26670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120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644775"/>
            <a:ext cx="223996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120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t="12544" r="36736" b="64525"/>
          <a:stretch>
            <a:fillRect/>
          </a:stretch>
        </p:blipFill>
        <p:spPr bwMode="auto">
          <a:xfrm>
            <a:off x="949325" y="2479675"/>
            <a:ext cx="4038600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25" y="5895975"/>
            <a:ext cx="5486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TextBox 1"/>
          <p:cNvSpPr txBox="1">
            <a:spLocks noChangeArrowheads="1"/>
          </p:cNvSpPr>
          <p:nvPr/>
        </p:nvSpPr>
        <p:spPr bwMode="auto">
          <a:xfrm>
            <a:off x="609600" y="5713413"/>
            <a:ext cx="21605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mask size is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a function of </a:t>
            </a:r>
            <a:r>
              <a:rPr lang="el-GR" altLang="en-US" b="1">
                <a:cs typeface="Times New Roman" panose="02020603050405020304" pitchFamily="18" charset="0"/>
              </a:rPr>
              <a:t>σ</a:t>
            </a:r>
            <a:r>
              <a:rPr lang="en-US" altLang="en-US"/>
              <a:t>:</a:t>
            </a:r>
          </a:p>
        </p:txBody>
      </p:sp>
      <p:sp>
        <p:nvSpPr>
          <p:cNvPr id="51209" name="TextBox 8"/>
          <p:cNvSpPr txBox="1">
            <a:spLocks noChangeArrowheads="1"/>
          </p:cNvSpPr>
          <p:nvPr/>
        </p:nvSpPr>
        <p:spPr bwMode="auto">
          <a:xfrm>
            <a:off x="7848600" y="3679825"/>
            <a:ext cx="1063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>
                <a:cs typeface="Times New Roman" panose="02020603050405020304" pitchFamily="18" charset="0"/>
              </a:rPr>
              <a:t>σ</a:t>
            </a:r>
            <a:r>
              <a:rPr lang="en-US" altLang="en-US">
                <a:cs typeface="Times New Roman" panose="02020603050405020304" pitchFamily="18" charset="0"/>
              </a:rPr>
              <a:t> = 1.4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883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Smoothing filters: </a:t>
            </a:r>
            <a:r>
              <a:rPr lang="en-US" altLang="en-US" smtClean="0">
                <a:solidFill>
                  <a:schemeClr val="accent2"/>
                </a:solidFill>
              </a:rPr>
              <a:t>Gaussian</a:t>
            </a:r>
            <a:r>
              <a:rPr lang="en-US" altLang="en-US" smtClean="0"/>
              <a:t> (cont’d)</a:t>
            </a:r>
          </a:p>
        </p:txBody>
      </p:sp>
      <p:pic>
        <p:nvPicPr>
          <p:cNvPr id="532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3" y="3302000"/>
            <a:ext cx="3995737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3252" name="Rectangle 6"/>
          <p:cNvSpPr>
            <a:spLocks noChangeArrowheads="1"/>
          </p:cNvSpPr>
          <p:nvPr/>
        </p:nvSpPr>
        <p:spPr bwMode="auto">
          <a:xfrm>
            <a:off x="609600" y="1752600"/>
            <a:ext cx="7708900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 </a:t>
            </a:r>
            <a:r>
              <a:rPr lang="el-GR" altLang="en-US" b="1">
                <a:cs typeface="Times New Roman" panose="02020603050405020304" pitchFamily="18" charset="0"/>
              </a:rPr>
              <a:t>σ</a:t>
            </a:r>
            <a:r>
              <a:rPr lang="en-US" altLang="en-US">
                <a:cs typeface="Times New Roman" panose="02020603050405020304" pitchFamily="18" charset="0"/>
              </a:rPr>
              <a:t>  controls the amount of smoothing </a:t>
            </a:r>
          </a:p>
          <a:p>
            <a:r>
              <a:rPr lang="en-US" altLang="en-US"/>
              <a:t> As </a:t>
            </a:r>
            <a:r>
              <a:rPr lang="el-GR" altLang="en-US" b="1"/>
              <a:t>σ</a:t>
            </a:r>
            <a:r>
              <a:rPr lang="en-US" altLang="en-US"/>
              <a:t> increases, more samples must be obtained to represent </a:t>
            </a:r>
          </a:p>
          <a:p>
            <a:pPr>
              <a:buFontTx/>
              <a:buNone/>
            </a:pPr>
            <a:r>
              <a:rPr lang="en-US" altLang="en-US"/>
              <a:t>  the Gaussian function accurately.</a:t>
            </a:r>
          </a:p>
        </p:txBody>
      </p:sp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1636713" y="4711700"/>
            <a:ext cx="833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>
                <a:cs typeface="Times New Roman" panose="02020603050405020304" pitchFamily="18" charset="0"/>
              </a:rPr>
              <a:t>σ</a:t>
            </a:r>
            <a:r>
              <a:rPr lang="en-US" altLang="en-US">
                <a:cs typeface="Times New Roman" panose="02020603050405020304" pitchFamily="18" charset="0"/>
              </a:rPr>
              <a:t> = 3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332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Smoothing filters: </a:t>
            </a:r>
            <a:r>
              <a:rPr lang="en-US" altLang="en-US" smtClean="0">
                <a:solidFill>
                  <a:schemeClr val="accent2"/>
                </a:solidFill>
              </a:rPr>
              <a:t>Gaussian</a:t>
            </a:r>
            <a:r>
              <a:rPr lang="en-US" altLang="en-US" smtClean="0"/>
              <a:t> (cont’d)</a:t>
            </a: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1905000"/>
            <a:ext cx="1905000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53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8" y="3686175"/>
            <a:ext cx="6453187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21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838200" y="498475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Averaging vs Gaussian Smoothing</a:t>
            </a:r>
          </a:p>
        </p:txBody>
      </p:sp>
      <p:sp>
        <p:nvSpPr>
          <p:cNvPr id="56323" name="TextBox 3"/>
          <p:cNvSpPr txBox="1">
            <a:spLocks noChangeArrowheads="1"/>
          </p:cNvSpPr>
          <p:nvPr/>
        </p:nvSpPr>
        <p:spPr bwMode="auto">
          <a:xfrm>
            <a:off x="6862763" y="2527300"/>
            <a:ext cx="1460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Averaging</a:t>
            </a:r>
          </a:p>
        </p:txBody>
      </p:sp>
      <p:sp>
        <p:nvSpPr>
          <p:cNvPr id="56324" name="TextBox 6"/>
          <p:cNvSpPr txBox="1">
            <a:spLocks noChangeArrowheads="1"/>
          </p:cNvSpPr>
          <p:nvPr/>
        </p:nvSpPr>
        <p:spPr bwMode="auto">
          <a:xfrm>
            <a:off x="6862763" y="4799013"/>
            <a:ext cx="1314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Gaussian</a:t>
            </a:r>
          </a:p>
        </p:txBody>
      </p:sp>
      <p:pic>
        <p:nvPicPr>
          <p:cNvPr id="563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7" t="5943" r="9344" b="5702"/>
          <a:stretch>
            <a:fillRect/>
          </a:stretch>
        </p:blipFill>
        <p:spPr bwMode="auto">
          <a:xfrm>
            <a:off x="609600" y="2859088"/>
            <a:ext cx="2974975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63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1" t="6430" r="10477" b="5945"/>
          <a:stretch>
            <a:fillRect/>
          </a:stretch>
        </p:blipFill>
        <p:spPr bwMode="auto">
          <a:xfrm>
            <a:off x="3798888" y="1641475"/>
            <a:ext cx="2836862" cy="239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632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r="6551"/>
          <a:stretch>
            <a:fillRect/>
          </a:stretch>
        </p:blipFill>
        <p:spPr bwMode="auto">
          <a:xfrm>
            <a:off x="3798888" y="4105275"/>
            <a:ext cx="2836862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95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smtClean="0"/>
              <a:t>Smoothing Filters: </a:t>
            </a:r>
            <a:r>
              <a:rPr lang="en-US" altLang="en-US" sz="3200" smtClean="0">
                <a:solidFill>
                  <a:schemeClr val="accent2"/>
                </a:solidFill>
              </a:rPr>
              <a:t>Median Filtering</a:t>
            </a:r>
            <a:r>
              <a:rPr lang="en-US" altLang="en-US" sz="3200" smtClean="0"/>
              <a:t/>
            </a:r>
            <a:br>
              <a:rPr lang="en-US" altLang="en-US" sz="3200" smtClean="0"/>
            </a:br>
            <a:r>
              <a:rPr lang="en-US" altLang="en-US" sz="3200" smtClean="0"/>
              <a:t>(non-linear)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772400" cy="4114800"/>
          </a:xfrm>
        </p:spPr>
        <p:txBody>
          <a:bodyPr/>
          <a:lstStyle/>
          <a:p>
            <a:r>
              <a:rPr lang="en-US" altLang="en-US" sz="2200" smtClean="0"/>
              <a:t>Very effective for removing “salt and pepper” noise (i.e., random occurrences of black and white pixels).</a:t>
            </a:r>
          </a:p>
        </p:txBody>
      </p:sp>
      <p:pic>
        <p:nvPicPr>
          <p:cNvPr id="57348" name="Picture 4" descr="gonzalez_p1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6"/>
          <a:stretch>
            <a:fillRect/>
          </a:stretch>
        </p:blipFill>
        <p:spPr bwMode="auto">
          <a:xfrm>
            <a:off x="990600" y="2971800"/>
            <a:ext cx="3760788" cy="215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5" descr="gonzalez_p1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94"/>
          <a:stretch>
            <a:fillRect/>
          </a:stretch>
        </p:blipFill>
        <p:spPr bwMode="auto">
          <a:xfrm>
            <a:off x="4953000" y="4495800"/>
            <a:ext cx="3913188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5334000" y="4038600"/>
            <a:ext cx="108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averaging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7391400" y="3733800"/>
            <a:ext cx="920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median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16275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2081</TotalTime>
  <Words>4887</Words>
  <Application>Microsoft Office PowerPoint</Application>
  <PresentationFormat>On-screen Show (4:3)</PresentationFormat>
  <Paragraphs>1477</Paragraphs>
  <Slides>118</Slides>
  <Notes>110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33" baseType="lpstr">
      <vt:lpstr>ＭＳ Ｐゴシック</vt:lpstr>
      <vt:lpstr>SimSun</vt:lpstr>
      <vt:lpstr>Angsana New</vt:lpstr>
      <vt:lpstr>Arial</vt:lpstr>
      <vt:lpstr>Calibri</vt:lpstr>
      <vt:lpstr>Comic Sans MS</vt:lpstr>
      <vt:lpstr>Cordia New</vt:lpstr>
      <vt:lpstr>Symbol</vt:lpstr>
      <vt:lpstr>Tahoma</vt:lpstr>
      <vt:lpstr>Times New Roman</vt:lpstr>
      <vt:lpstr>Wingdings</vt:lpstr>
      <vt:lpstr>Wingdings 3</vt:lpstr>
      <vt:lpstr>Office Theme</vt:lpstr>
      <vt:lpstr>Equation</vt:lpstr>
      <vt:lpstr>Bitmap Image</vt:lpstr>
      <vt:lpstr>Image Enhancement</vt:lpstr>
      <vt:lpstr>Sometimes Image is not perfect!!</vt:lpstr>
      <vt:lpstr>What is Image Enhancement</vt:lpstr>
      <vt:lpstr>Different Enhancement Techniques</vt:lpstr>
      <vt:lpstr>What is a good image?</vt:lpstr>
      <vt:lpstr>Spatial Domain Enhancement Techniques</vt:lpstr>
      <vt:lpstr>Neighbourhood</vt:lpstr>
      <vt:lpstr>Point Processing Techniques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cont…)</vt:lpstr>
      <vt:lpstr>Point Processing Techniques( cont.…)</vt:lpstr>
      <vt:lpstr>Summary of Point Processing Techniques</vt:lpstr>
      <vt:lpstr>Histogram Processing Techniques</vt:lpstr>
      <vt:lpstr>Why Histogram Processing Techniques?</vt:lpstr>
      <vt:lpstr>Why Histogram Processing Techniques?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Histogram Processing Techniques (cont.…)</vt:lpstr>
      <vt:lpstr>Mask Processing Techniques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Mask Processing Techniques (cont.…)</vt:lpstr>
      <vt:lpstr>Filters</vt:lpstr>
      <vt:lpstr>Smoothing Filters (low-pass)</vt:lpstr>
      <vt:lpstr>Smoothing filters – Example</vt:lpstr>
      <vt:lpstr>Sharpening Filters (high-pass)</vt:lpstr>
      <vt:lpstr>Sharpening Filters (cont’d)</vt:lpstr>
      <vt:lpstr>Sharpening Filters - Example</vt:lpstr>
      <vt:lpstr>Smoothing Filters</vt:lpstr>
      <vt:lpstr>Smoothing Filters: Averaging</vt:lpstr>
      <vt:lpstr>Smoothing Filters: Averaging (cont’d)</vt:lpstr>
      <vt:lpstr>Smoothing Filters: Averaging (cont’d)</vt:lpstr>
      <vt:lpstr>Smoothing filters: Gaussian</vt:lpstr>
      <vt:lpstr>Smoothing filters: Gaussian (cont’d)</vt:lpstr>
      <vt:lpstr>Smoothing filters: Gaussian (cont’d)</vt:lpstr>
      <vt:lpstr>Averaging vs Gaussian Smoothing</vt:lpstr>
      <vt:lpstr>Smoothing Filters: Median Filtering (non-linear)</vt:lpstr>
      <vt:lpstr>Smoothing Filters: Median Filtering (cont’d)</vt:lpstr>
      <vt:lpstr>Sharpening Filters</vt:lpstr>
      <vt:lpstr>Sharpening Filters: Unsharp Masking</vt:lpstr>
      <vt:lpstr>Sharpening Filters: High Boost</vt:lpstr>
      <vt:lpstr>Sharpening Filters: High Boost (cont’d)</vt:lpstr>
      <vt:lpstr>Sharpening Filters: High Boost (cont’d)</vt:lpstr>
      <vt:lpstr>Sharpening Filters: Derivatives</vt:lpstr>
      <vt:lpstr>Gradient</vt:lpstr>
      <vt:lpstr>Gradient (cont’d)</vt:lpstr>
      <vt:lpstr>Gradient Computation</vt:lpstr>
      <vt:lpstr>Gradient Computation (cont’d)</vt:lpstr>
      <vt:lpstr>Example: visualize partial derivatives</vt:lpstr>
      <vt:lpstr>Implement Gradient Using Masks</vt:lpstr>
      <vt:lpstr>Implement Gradient Using Masks (cont’d)</vt:lpstr>
      <vt:lpstr>Implement Gradient Using Masks (cont’d)</vt:lpstr>
      <vt:lpstr>Example: Gradient Magnitude Image</vt:lpstr>
      <vt:lpstr>Laplacian</vt:lpstr>
      <vt:lpstr>Laplacian (cont’d)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Enhancement</dc:title>
  <dc:creator>Ajay</dc:creator>
  <cp:lastModifiedBy>Windows User</cp:lastModifiedBy>
  <cp:revision>231</cp:revision>
  <dcterms:created xsi:type="dcterms:W3CDTF">2006-08-16T00:00:00Z</dcterms:created>
  <dcterms:modified xsi:type="dcterms:W3CDTF">2019-08-18T12:14:09Z</dcterms:modified>
</cp:coreProperties>
</file>